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Hubot Sans"/>
      <p:regular r:id="rId16"/>
    </p:embeddedFont>
    <p:embeddedFont>
      <p:font typeface="Hubot Sans"/>
      <p:regular r:id="rId17"/>
    </p:embeddedFont>
    <p:embeddedFont>
      <p:font typeface="Roboto Condensed"/>
      <p:regular r:id="rId18"/>
    </p:embeddedFont>
    <p:embeddedFont>
      <p:font typeface="Roboto Condensed"/>
      <p:regular r:id="rId19"/>
    </p:embeddedFont>
    <p:embeddedFont>
      <p:font typeface="Roboto Condensed"/>
      <p:regular r:id="rId20"/>
    </p:embeddedFont>
    <p:embeddedFont>
      <p:font typeface="Roboto Condensed"/>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5-1.png>
</file>

<file path=ppt/media/image-6-1.png>
</file>

<file path=ppt/media/image-7-1.png>
</file>

<file path=ppt/media/image-8-1.png>
</file>

<file path=ppt/media/image-9-1.png>
</file>

<file path=ppt/media/image-9-10.png>
</file>

<file path=ppt/media/image-9-11.svg>
</file>

<file path=ppt/media/image-9-12.png>
</file>

<file path=ppt/media/image-9-13.svg>
</file>

<file path=ppt/media/image-9-2.png>
</file>

<file path=ppt/media/image-9-3.pn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D0F"/>
          </a:solidFill>
          <a:ln/>
        </p:spPr>
      </p:sp>
      <p:sp>
        <p:nvSpPr>
          <p:cNvPr id="3" name="Shape 1"/>
          <p:cNvSpPr/>
          <p:nvPr/>
        </p:nvSpPr>
        <p:spPr>
          <a:xfrm>
            <a:off x="0" y="0"/>
            <a:ext cx="14630400" cy="8229600"/>
          </a:xfrm>
          <a:prstGeom prst="rect">
            <a:avLst/>
          </a:prstGeom>
          <a:solidFill>
            <a:srgbClr val="E8E8E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slideLayout" Target="../slideLayouts/slideLayout4.xml"/><Relationship Id="rId10"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image" Target="../media/image-9-8.png"/><Relationship Id="rId9" Type="http://schemas.openxmlformats.org/officeDocument/2006/relationships/image" Target="../media/image-9-9.svg"/><Relationship Id="rId10" Type="http://schemas.openxmlformats.org/officeDocument/2006/relationships/image" Target="../media/image-9-10.png"/><Relationship Id="rId11" Type="http://schemas.openxmlformats.org/officeDocument/2006/relationships/image" Target="../media/image-9-11.svg"/><Relationship Id="rId12" Type="http://schemas.openxmlformats.org/officeDocument/2006/relationships/image" Target="../media/image-9-12.png"/><Relationship Id="rId13" Type="http://schemas.openxmlformats.org/officeDocument/2006/relationships/image" Target="../media/image-9-13.svg"/><Relationship Id="rId14" Type="http://schemas.openxmlformats.org/officeDocument/2006/relationships/slideLayout" Target="../slideLayouts/slideLayout10.xml"/><Relationship Id="rId1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310759"/>
            <a:ext cx="7556421" cy="1240155"/>
          </a:xfrm>
          <a:prstGeom prst="rect">
            <a:avLst/>
          </a:prstGeom>
          <a:noFill/>
          <a:ln/>
        </p:spPr>
        <p:txBody>
          <a:bodyPr wrap="square" lIns="0" tIns="0" rIns="0" bIns="0" rtlCol="0" anchor="t"/>
          <a:lstStyle/>
          <a:p>
            <a:pPr algn="ctr" indent="0" marL="0">
              <a:lnSpc>
                <a:spcPts val="4850"/>
              </a:lnSpc>
              <a:buNone/>
            </a:pPr>
            <a:r>
              <a:rPr lang="en-US" sz="3900" b="1" dirty="0">
                <a:solidFill>
                  <a:srgbClr val="F44444"/>
                </a:solidFill>
                <a:latin typeface="Hubot Sans Bold" pitchFamily="34" charset="0"/>
                <a:ea typeface="Hubot Sans Bold" pitchFamily="34" charset="-122"/>
                <a:cs typeface="Hubot Sans Bold" pitchFamily="34" charset="-120"/>
              </a:rPr>
              <a:t>Customer Shopping Behavior Analysis</a:t>
            </a:r>
            <a:endParaRPr lang="en-US" sz="3900" dirty="0"/>
          </a:p>
        </p:txBody>
      </p:sp>
      <p:sp>
        <p:nvSpPr>
          <p:cNvPr id="4" name="Text 1"/>
          <p:cNvSpPr/>
          <p:nvPr/>
        </p:nvSpPr>
        <p:spPr>
          <a:xfrm>
            <a:off x="793790" y="2848570"/>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This project analyzes customer shopping behavior using transactional data from 3,900 purchases. The goal is to uncover insights into spending patterns, customer segments, product preferences, and subscription behavior to guide strategic business decisions.</a:t>
            </a:r>
            <a:endParaRPr lang="en-US" sz="1550" dirty="0"/>
          </a:p>
        </p:txBody>
      </p:sp>
      <p:sp>
        <p:nvSpPr>
          <p:cNvPr id="5" name="Shape 2"/>
          <p:cNvSpPr/>
          <p:nvPr/>
        </p:nvSpPr>
        <p:spPr>
          <a:xfrm>
            <a:off x="793790" y="4024432"/>
            <a:ext cx="7556421" cy="1189196"/>
          </a:xfrm>
          <a:prstGeom prst="roundRect">
            <a:avLst>
              <a:gd name="adj" fmla="val 9227"/>
            </a:avLst>
          </a:prstGeom>
          <a:solidFill>
            <a:srgbClr val="E8E8E3"/>
          </a:solidFill>
          <a:ln w="22860">
            <a:solidFill>
              <a:srgbClr val="C8CAC1"/>
            </a:solidFill>
            <a:prstDash val="solid"/>
          </a:ln>
        </p:spPr>
      </p:sp>
      <p:sp>
        <p:nvSpPr>
          <p:cNvPr id="6" name="Shape 3"/>
          <p:cNvSpPr/>
          <p:nvPr/>
        </p:nvSpPr>
        <p:spPr>
          <a:xfrm>
            <a:off x="770930" y="4024432"/>
            <a:ext cx="91440" cy="1189196"/>
          </a:xfrm>
          <a:prstGeom prst="roundRect">
            <a:avLst>
              <a:gd name="adj" fmla="val 32558"/>
            </a:avLst>
          </a:prstGeom>
          <a:solidFill>
            <a:srgbClr val="C8CAC1"/>
          </a:solidFill>
          <a:ln/>
        </p:spPr>
      </p:sp>
      <p:sp>
        <p:nvSpPr>
          <p:cNvPr id="7" name="Text 4"/>
          <p:cNvSpPr/>
          <p:nvPr/>
        </p:nvSpPr>
        <p:spPr>
          <a:xfrm>
            <a:off x="1083588" y="4245650"/>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Data Scope</a:t>
            </a:r>
            <a:endParaRPr lang="en-US" sz="1950" dirty="0"/>
          </a:p>
        </p:txBody>
      </p:sp>
      <p:sp>
        <p:nvSpPr>
          <p:cNvPr id="8" name="Text 5"/>
          <p:cNvSpPr/>
          <p:nvPr/>
        </p:nvSpPr>
        <p:spPr>
          <a:xfrm>
            <a:off x="1083588" y="4674870"/>
            <a:ext cx="7045404"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3,900 purchases analyzed across various product categories.</a:t>
            </a:r>
            <a:endParaRPr lang="en-US" sz="1550" dirty="0"/>
          </a:p>
        </p:txBody>
      </p:sp>
      <p:sp>
        <p:nvSpPr>
          <p:cNvPr id="9" name="Shape 6"/>
          <p:cNvSpPr/>
          <p:nvPr/>
        </p:nvSpPr>
        <p:spPr>
          <a:xfrm>
            <a:off x="793790" y="5411986"/>
            <a:ext cx="7556421" cy="1506736"/>
          </a:xfrm>
          <a:prstGeom prst="roundRect">
            <a:avLst>
              <a:gd name="adj" fmla="val 7282"/>
            </a:avLst>
          </a:prstGeom>
          <a:solidFill>
            <a:srgbClr val="E8E8E3"/>
          </a:solidFill>
          <a:ln w="22860">
            <a:solidFill>
              <a:srgbClr val="C8CAC1"/>
            </a:solidFill>
            <a:prstDash val="solid"/>
          </a:ln>
        </p:spPr>
      </p:sp>
      <p:sp>
        <p:nvSpPr>
          <p:cNvPr id="10" name="Shape 7"/>
          <p:cNvSpPr/>
          <p:nvPr/>
        </p:nvSpPr>
        <p:spPr>
          <a:xfrm>
            <a:off x="770930" y="5411986"/>
            <a:ext cx="91440" cy="1506736"/>
          </a:xfrm>
          <a:prstGeom prst="roundRect">
            <a:avLst>
              <a:gd name="adj" fmla="val 32558"/>
            </a:avLst>
          </a:prstGeom>
          <a:solidFill>
            <a:srgbClr val="C8CAC1"/>
          </a:solidFill>
          <a:ln/>
        </p:spPr>
      </p:sp>
      <p:sp>
        <p:nvSpPr>
          <p:cNvPr id="11" name="Text 8"/>
          <p:cNvSpPr/>
          <p:nvPr/>
        </p:nvSpPr>
        <p:spPr>
          <a:xfrm>
            <a:off x="1083588" y="563320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Key Focus Areas</a:t>
            </a:r>
            <a:endParaRPr lang="en-US" sz="1950" dirty="0"/>
          </a:p>
        </p:txBody>
      </p:sp>
      <p:sp>
        <p:nvSpPr>
          <p:cNvPr id="12" name="Text 9"/>
          <p:cNvSpPr/>
          <p:nvPr/>
        </p:nvSpPr>
        <p:spPr>
          <a:xfrm>
            <a:off x="1083588" y="6062424"/>
            <a:ext cx="7045404"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Spending patterns, customer segmentation, product preferences, and subscription behavior.</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51986" y="448270"/>
            <a:ext cx="8668583" cy="509349"/>
          </a:xfrm>
          <a:prstGeom prst="rect">
            <a:avLst/>
          </a:prstGeom>
          <a:noFill/>
          <a:ln/>
        </p:spPr>
        <p:txBody>
          <a:bodyPr wrap="none" lIns="0" tIns="0" rIns="0" bIns="0" rtlCol="0" anchor="t"/>
          <a:lstStyle/>
          <a:p>
            <a:pPr algn="l" indent="0" marL="0">
              <a:lnSpc>
                <a:spcPts val="4000"/>
              </a:lnSpc>
              <a:buNone/>
            </a:pPr>
            <a:r>
              <a:rPr lang="en-US" sz="3200" b="1" dirty="0">
                <a:solidFill>
                  <a:srgbClr val="0C0D0F"/>
                </a:solidFill>
                <a:latin typeface="Hubot Sans Bold" pitchFamily="34" charset="0"/>
                <a:ea typeface="Hubot Sans Bold" pitchFamily="34" charset="-122"/>
                <a:cs typeface="Hubot Sans Bold" pitchFamily="34" charset="-120"/>
              </a:rPr>
              <a:t>Dataset Summary and Key Features</a:t>
            </a:r>
            <a:endParaRPr lang="en-US" sz="3200" dirty="0"/>
          </a:p>
        </p:txBody>
      </p:sp>
      <p:sp>
        <p:nvSpPr>
          <p:cNvPr id="3" name="Text 1"/>
          <p:cNvSpPr/>
          <p:nvPr/>
        </p:nvSpPr>
        <p:spPr>
          <a:xfrm>
            <a:off x="651986" y="1283613"/>
            <a:ext cx="13326427" cy="260747"/>
          </a:xfrm>
          <a:prstGeom prst="rect">
            <a:avLst/>
          </a:prstGeom>
          <a:noFill/>
          <a:ln/>
        </p:spPr>
        <p:txBody>
          <a:bodyPr wrap="none" lIns="0" tIns="0" rIns="0" bIns="0" rtlCol="0" anchor="t"/>
          <a:lstStyle/>
          <a:p>
            <a:pPr algn="l" indent="0" marL="0">
              <a:lnSpc>
                <a:spcPts val="2050"/>
              </a:lnSpc>
              <a:buNone/>
            </a:pPr>
            <a:r>
              <a:rPr lang="en-US" sz="1250" dirty="0">
                <a:solidFill>
                  <a:srgbClr val="55575A"/>
                </a:solidFill>
                <a:latin typeface="Roboto Condensed" pitchFamily="34" charset="0"/>
                <a:ea typeface="Roboto Condensed" pitchFamily="34" charset="-122"/>
                <a:cs typeface="Roboto Condensed" pitchFamily="34" charset="-120"/>
              </a:rPr>
              <a:t>The dataset comprises 3,900 rows and 18 columns, capturing comprehensive details about customer demographics, purchase specifics, and shopping behavior.</a:t>
            </a:r>
            <a:endParaRPr lang="en-US" sz="1250" dirty="0"/>
          </a:p>
        </p:txBody>
      </p:sp>
      <p:sp>
        <p:nvSpPr>
          <p:cNvPr id="4" name="Text 2"/>
          <p:cNvSpPr/>
          <p:nvPr/>
        </p:nvSpPr>
        <p:spPr>
          <a:xfrm>
            <a:off x="651986" y="1890713"/>
            <a:ext cx="3378637" cy="305633"/>
          </a:xfrm>
          <a:prstGeom prst="rect">
            <a:avLst/>
          </a:prstGeom>
          <a:noFill/>
          <a:ln/>
        </p:spPr>
        <p:txBody>
          <a:bodyPr wrap="none" lIns="0" tIns="0" rIns="0" bIns="0" rtlCol="0" anchor="t"/>
          <a:lstStyle/>
          <a:p>
            <a:pPr algn="l" indent="0" marL="0">
              <a:lnSpc>
                <a:spcPts val="2400"/>
              </a:lnSpc>
              <a:buNone/>
            </a:pPr>
            <a:r>
              <a:rPr lang="en-US" sz="1900" b="1" dirty="0">
                <a:solidFill>
                  <a:srgbClr val="0C0D0F"/>
                </a:solidFill>
                <a:latin typeface="Hubot Sans Bold" pitchFamily="34" charset="0"/>
                <a:ea typeface="Hubot Sans Bold" pitchFamily="34" charset="-122"/>
                <a:cs typeface="Hubot Sans Bold" pitchFamily="34" charset="-120"/>
              </a:rPr>
              <a:t>Key Features Included</a:t>
            </a:r>
            <a:endParaRPr lang="en-US" sz="1900" dirty="0"/>
          </a:p>
        </p:txBody>
      </p:sp>
      <p:sp>
        <p:nvSpPr>
          <p:cNvPr id="5" name="Text 3"/>
          <p:cNvSpPr/>
          <p:nvPr/>
        </p:nvSpPr>
        <p:spPr>
          <a:xfrm>
            <a:off x="651986" y="2359343"/>
            <a:ext cx="6464379" cy="2607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55575A"/>
                </a:solidFill>
                <a:latin typeface="Roboto Condensed" pitchFamily="34" charset="0"/>
                <a:ea typeface="Roboto Condensed" pitchFamily="34" charset="-122"/>
                <a:cs typeface="Roboto Condensed" pitchFamily="34" charset="-120"/>
              </a:rPr>
              <a:t>Customer demographics (Age, Gender, Location, Subscription Status)</a:t>
            </a:r>
            <a:endParaRPr lang="en-US" sz="1250" dirty="0"/>
          </a:p>
        </p:txBody>
      </p:sp>
      <p:sp>
        <p:nvSpPr>
          <p:cNvPr id="6" name="Text 4"/>
          <p:cNvSpPr/>
          <p:nvPr/>
        </p:nvSpPr>
        <p:spPr>
          <a:xfrm>
            <a:off x="651986" y="2677120"/>
            <a:ext cx="6464379" cy="2607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55575A"/>
                </a:solidFill>
                <a:latin typeface="Roboto Condensed" pitchFamily="34" charset="0"/>
                <a:ea typeface="Roboto Condensed" pitchFamily="34" charset="-122"/>
                <a:cs typeface="Roboto Condensed" pitchFamily="34" charset="-120"/>
              </a:rPr>
              <a:t>Purchase details (Item, Category, Amount, Season, Size, Color)</a:t>
            </a:r>
            <a:endParaRPr lang="en-US" sz="1250" dirty="0"/>
          </a:p>
        </p:txBody>
      </p:sp>
      <p:sp>
        <p:nvSpPr>
          <p:cNvPr id="7" name="Text 5"/>
          <p:cNvSpPr/>
          <p:nvPr/>
        </p:nvSpPr>
        <p:spPr>
          <a:xfrm>
            <a:off x="651986" y="2994898"/>
            <a:ext cx="6464379" cy="260747"/>
          </a:xfrm>
          <a:prstGeom prst="rect">
            <a:avLst/>
          </a:prstGeom>
          <a:noFill/>
          <a:ln/>
        </p:spPr>
        <p:txBody>
          <a:bodyPr wrap="none" lIns="0" tIns="0" rIns="0" bIns="0" rtlCol="0" anchor="t"/>
          <a:lstStyle/>
          <a:p>
            <a:pPr algn="l" marL="342900" indent="-342900">
              <a:lnSpc>
                <a:spcPts val="2050"/>
              </a:lnSpc>
              <a:buSzPct val="100000"/>
              <a:buChar char="•"/>
            </a:pPr>
            <a:r>
              <a:rPr lang="en-US" sz="1250" dirty="0">
                <a:solidFill>
                  <a:srgbClr val="55575A"/>
                </a:solidFill>
                <a:latin typeface="Roboto Condensed" pitchFamily="34" charset="0"/>
                <a:ea typeface="Roboto Condensed" pitchFamily="34" charset="-122"/>
                <a:cs typeface="Roboto Condensed" pitchFamily="34" charset="-120"/>
              </a:rPr>
              <a:t>Shopping behavior (Discount Applied, Previous Purchases, Review Rating, Shipping Type)</a:t>
            </a:r>
            <a:endParaRPr lang="en-US" sz="1250" dirty="0"/>
          </a:p>
        </p:txBody>
      </p:sp>
      <p:sp>
        <p:nvSpPr>
          <p:cNvPr id="8" name="Shape 6"/>
          <p:cNvSpPr/>
          <p:nvPr/>
        </p:nvSpPr>
        <p:spPr>
          <a:xfrm>
            <a:off x="651986" y="3439001"/>
            <a:ext cx="6464379" cy="953333"/>
          </a:xfrm>
          <a:prstGeom prst="roundRect">
            <a:avLst>
              <a:gd name="adj" fmla="val 2565"/>
            </a:avLst>
          </a:prstGeom>
          <a:solidFill>
            <a:srgbClr val="DBDBD6"/>
          </a:solidFill>
          <a:ln/>
        </p:spPr>
      </p:sp>
      <p:pic>
        <p:nvPicPr>
          <p:cNvPr id="9" name="Image 0" descr="preencoded.png">    </p:cNvPr>
          <p:cNvPicPr>
            <a:picLocks noChangeAspect="1"/>
          </p:cNvPicPr>
          <p:nvPr/>
        </p:nvPicPr>
        <p:blipFill>
          <a:blip r:embed="rId1"/>
          <a:stretch>
            <a:fillRect/>
          </a:stretch>
        </p:blipFill>
        <p:spPr>
          <a:xfrm>
            <a:off x="814983" y="3682960"/>
            <a:ext cx="203716" cy="162997"/>
          </a:xfrm>
          <a:prstGeom prst="rect">
            <a:avLst/>
          </a:prstGeom>
        </p:spPr>
      </p:pic>
      <p:sp>
        <p:nvSpPr>
          <p:cNvPr id="10" name="Text 7"/>
          <p:cNvSpPr/>
          <p:nvPr/>
        </p:nvSpPr>
        <p:spPr>
          <a:xfrm>
            <a:off x="1181695" y="3642717"/>
            <a:ext cx="5771674" cy="521494"/>
          </a:xfrm>
          <a:prstGeom prst="rect">
            <a:avLst/>
          </a:prstGeom>
          <a:noFill/>
          <a:ln/>
        </p:spPr>
        <p:txBody>
          <a:bodyPr wrap="square" lIns="0" tIns="0" rIns="0" bIns="0" rtlCol="0" anchor="t"/>
          <a:lstStyle/>
          <a:p>
            <a:pPr algn="l" indent="0" marL="0">
              <a:lnSpc>
                <a:spcPts val="2050"/>
              </a:lnSpc>
              <a:buNone/>
            </a:pPr>
            <a:r>
              <a:rPr lang="en-US" sz="1250" dirty="0">
                <a:solidFill>
                  <a:srgbClr val="000000"/>
                </a:solidFill>
                <a:latin typeface="Roboto Condensed" pitchFamily="34" charset="0"/>
                <a:ea typeface="Roboto Condensed" pitchFamily="34" charset="-122"/>
                <a:cs typeface="Roboto Condensed" pitchFamily="34" charset="-120"/>
              </a:rPr>
              <a:t>Missing Data Note: 37 values were missing in the Review Rating column, which were handled during data preparation.</a:t>
            </a:r>
            <a:endParaRPr lang="en-US" sz="1250" dirty="0"/>
          </a:p>
        </p:txBody>
      </p:sp>
      <p:pic>
        <p:nvPicPr>
          <p:cNvPr id="11" name="Image 1" descr="preencoded.png">    </p:cNvPr>
          <p:cNvPicPr>
            <a:picLocks noChangeAspect="1"/>
          </p:cNvPicPr>
          <p:nvPr/>
        </p:nvPicPr>
        <p:blipFill>
          <a:blip r:embed="rId2"/>
          <a:stretch>
            <a:fillRect/>
          </a:stretch>
        </p:blipFill>
        <p:spPr>
          <a:xfrm>
            <a:off x="7521654" y="1911072"/>
            <a:ext cx="6464379" cy="646437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78919"/>
            <a:ext cx="12880181" cy="620078"/>
          </a:xfrm>
          <a:prstGeom prst="rect">
            <a:avLst/>
          </a:prstGeom>
          <a:noFill/>
          <a:ln/>
        </p:spPr>
        <p:txBody>
          <a:bodyPr wrap="none" lIns="0" tIns="0" rIns="0" bIns="0" rtlCol="0" anchor="t"/>
          <a:lstStyle/>
          <a:p>
            <a:pPr algn="l" indent="0" marL="0">
              <a:lnSpc>
                <a:spcPts val="4850"/>
              </a:lnSpc>
              <a:buNone/>
            </a:pPr>
            <a:r>
              <a:rPr lang="en-US" sz="3900" b="1" dirty="0">
                <a:solidFill>
                  <a:srgbClr val="0C0D0F"/>
                </a:solidFill>
                <a:latin typeface="Hubot Sans Bold" pitchFamily="34" charset="0"/>
                <a:ea typeface="Hubot Sans Bold" pitchFamily="34" charset="-122"/>
                <a:cs typeface="Hubot Sans Bold" pitchFamily="34" charset="-120"/>
              </a:rPr>
              <a:t>Exploratory Data Analysis (EDA) in Python</a:t>
            </a:r>
            <a:endParaRPr lang="en-US" sz="3900" dirty="0"/>
          </a:p>
        </p:txBody>
      </p:sp>
      <p:sp>
        <p:nvSpPr>
          <p:cNvPr id="3" name="Text 1"/>
          <p:cNvSpPr/>
          <p:nvPr/>
        </p:nvSpPr>
        <p:spPr>
          <a:xfrm>
            <a:off x="793790" y="1895832"/>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The initial phase involved data preparation and cleaning using Python's pandas library to ensure data quality and consistency before analysis.</a:t>
            </a:r>
            <a:endParaRPr lang="en-US" sz="1550" dirty="0"/>
          </a:p>
        </p:txBody>
      </p:sp>
      <p:sp>
        <p:nvSpPr>
          <p:cNvPr id="4" name="Shape 2"/>
          <p:cNvSpPr/>
          <p:nvPr/>
        </p:nvSpPr>
        <p:spPr>
          <a:xfrm>
            <a:off x="1091446" y="2932748"/>
            <a:ext cx="6124456" cy="198358"/>
          </a:xfrm>
          <a:prstGeom prst="roundRect">
            <a:avLst>
              <a:gd name="adj" fmla="val 15009"/>
            </a:avLst>
          </a:prstGeom>
          <a:solidFill>
            <a:srgbClr val="C8CAC1">
              <a:alpha val="50000"/>
            </a:srgbClr>
          </a:solidFill>
          <a:ln/>
        </p:spPr>
      </p:sp>
      <p:sp>
        <p:nvSpPr>
          <p:cNvPr id="5" name="Shape 3"/>
          <p:cNvSpPr/>
          <p:nvPr/>
        </p:nvSpPr>
        <p:spPr>
          <a:xfrm>
            <a:off x="793790" y="2734270"/>
            <a:ext cx="595313" cy="595313"/>
          </a:xfrm>
          <a:prstGeom prst="roundRect">
            <a:avLst>
              <a:gd name="adj" fmla="val 76800"/>
            </a:avLst>
          </a:prstGeom>
          <a:solidFill>
            <a:srgbClr val="C8CAC1">
              <a:alpha val="50000"/>
            </a:srgbClr>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42618" y="2883098"/>
            <a:ext cx="297656" cy="297656"/>
          </a:xfrm>
          <a:prstGeom prst="rect">
            <a:avLst/>
          </a:prstGeom>
        </p:spPr>
      </p:pic>
      <p:sp>
        <p:nvSpPr>
          <p:cNvPr id="7" name="Text 4"/>
          <p:cNvSpPr/>
          <p:nvPr/>
        </p:nvSpPr>
        <p:spPr>
          <a:xfrm>
            <a:off x="992148" y="3527941"/>
            <a:ext cx="4235053"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Data Loading &amp; Exploration</a:t>
            </a:r>
            <a:endParaRPr lang="en-US" sz="1950" dirty="0"/>
          </a:p>
        </p:txBody>
      </p:sp>
      <p:sp>
        <p:nvSpPr>
          <p:cNvPr id="8" name="Text 5"/>
          <p:cNvSpPr/>
          <p:nvPr/>
        </p:nvSpPr>
        <p:spPr>
          <a:xfrm>
            <a:off x="992148" y="3957161"/>
            <a:ext cx="6025515" cy="64269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Imported dataset and used </a:t>
            </a:r>
            <a:pPr algn="l" indent="0" marL="0">
              <a:lnSpc>
                <a:spcPts val="2500"/>
              </a:lnSpc>
              <a:buNone/>
            </a:pPr>
            <a:r>
              <a:rPr lang="en-US" sz="1550" dirty="0">
                <a:solidFill>
                  <a:srgbClr val="55575A"/>
                </a:solidFill>
                <a:highlight>
                  <a:srgbClr val="DBDBD6"/>
                </a:highlight>
                <a:latin typeface="Consolas" pitchFamily="34" charset="0"/>
                <a:ea typeface="Consolas" pitchFamily="34" charset="-122"/>
                <a:cs typeface="Consolas" pitchFamily="34" charset="-120"/>
              </a:rPr>
              <a:t>df.info()</a:t>
            </a:r>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 and </a:t>
            </a:r>
            <a:pPr algn="l" indent="0" marL="0">
              <a:lnSpc>
                <a:spcPts val="2500"/>
              </a:lnSpc>
              <a:buNone/>
            </a:pPr>
            <a:r>
              <a:rPr lang="en-US" sz="1550" dirty="0">
                <a:solidFill>
                  <a:srgbClr val="55575A"/>
                </a:solidFill>
                <a:highlight>
                  <a:srgbClr val="DBDBD6"/>
                </a:highlight>
                <a:latin typeface="Consolas" pitchFamily="34" charset="0"/>
                <a:ea typeface="Consolas" pitchFamily="34" charset="-122"/>
                <a:cs typeface="Consolas" pitchFamily="34" charset="-120"/>
              </a:rPr>
              <a:t>.describe()</a:t>
            </a:r>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 to check structure and summary statistics.</a:t>
            </a:r>
            <a:endParaRPr lang="en-US" sz="1550" dirty="0"/>
          </a:p>
        </p:txBody>
      </p:sp>
      <p:sp>
        <p:nvSpPr>
          <p:cNvPr id="9" name="Shape 6"/>
          <p:cNvSpPr/>
          <p:nvPr/>
        </p:nvSpPr>
        <p:spPr>
          <a:xfrm>
            <a:off x="7712035" y="2635091"/>
            <a:ext cx="6124456" cy="198358"/>
          </a:xfrm>
          <a:prstGeom prst="roundRect">
            <a:avLst>
              <a:gd name="adj" fmla="val 15009"/>
            </a:avLst>
          </a:prstGeom>
          <a:solidFill>
            <a:srgbClr val="C8CAC1">
              <a:alpha val="50000"/>
            </a:srgbClr>
          </a:solidFill>
          <a:ln/>
        </p:spPr>
      </p:sp>
      <p:sp>
        <p:nvSpPr>
          <p:cNvPr id="10" name="Shape 7"/>
          <p:cNvSpPr/>
          <p:nvPr/>
        </p:nvSpPr>
        <p:spPr>
          <a:xfrm>
            <a:off x="7414379" y="2436614"/>
            <a:ext cx="595313" cy="595313"/>
          </a:xfrm>
          <a:prstGeom prst="roundRect">
            <a:avLst>
              <a:gd name="adj" fmla="val 76800"/>
            </a:avLst>
          </a:prstGeom>
          <a:solidFill>
            <a:srgbClr val="C8CAC1">
              <a:alpha val="50000"/>
            </a:srgbClr>
          </a:solidFill>
          <a:ln/>
        </p:spPr>
      </p:sp>
      <p:pic>
        <p:nvPicPr>
          <p:cNvPr id="1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63207" y="2585442"/>
            <a:ext cx="297656" cy="297656"/>
          </a:xfrm>
          <a:prstGeom prst="rect">
            <a:avLst/>
          </a:prstGeom>
        </p:spPr>
      </p:pic>
      <p:sp>
        <p:nvSpPr>
          <p:cNvPr id="12" name="Text 8"/>
          <p:cNvSpPr/>
          <p:nvPr/>
        </p:nvSpPr>
        <p:spPr>
          <a:xfrm>
            <a:off x="7612737" y="3230285"/>
            <a:ext cx="3543062"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Missing Data Handling</a:t>
            </a:r>
            <a:endParaRPr lang="en-US" sz="1950" dirty="0"/>
          </a:p>
        </p:txBody>
      </p:sp>
      <p:sp>
        <p:nvSpPr>
          <p:cNvPr id="13" name="Text 9"/>
          <p:cNvSpPr/>
          <p:nvPr/>
        </p:nvSpPr>
        <p:spPr>
          <a:xfrm>
            <a:off x="7612737" y="3659505"/>
            <a:ext cx="6025515"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Null values in 'Review Rating' were imputed using the median rating of each product category.</a:t>
            </a:r>
            <a:endParaRPr lang="en-US" sz="1550" dirty="0"/>
          </a:p>
        </p:txBody>
      </p:sp>
      <p:sp>
        <p:nvSpPr>
          <p:cNvPr id="14" name="Shape 10"/>
          <p:cNvSpPr/>
          <p:nvPr/>
        </p:nvSpPr>
        <p:spPr>
          <a:xfrm>
            <a:off x="1091446" y="5492710"/>
            <a:ext cx="6124456" cy="198358"/>
          </a:xfrm>
          <a:prstGeom prst="roundRect">
            <a:avLst>
              <a:gd name="adj" fmla="val 15009"/>
            </a:avLst>
          </a:prstGeom>
          <a:solidFill>
            <a:srgbClr val="C8CAC1">
              <a:alpha val="50000"/>
            </a:srgbClr>
          </a:solidFill>
          <a:ln/>
        </p:spPr>
      </p:sp>
      <p:sp>
        <p:nvSpPr>
          <p:cNvPr id="15" name="Shape 11"/>
          <p:cNvSpPr/>
          <p:nvPr/>
        </p:nvSpPr>
        <p:spPr>
          <a:xfrm>
            <a:off x="793790" y="5294233"/>
            <a:ext cx="595313" cy="595313"/>
          </a:xfrm>
          <a:prstGeom prst="roundRect">
            <a:avLst>
              <a:gd name="adj" fmla="val 76800"/>
            </a:avLst>
          </a:prstGeom>
          <a:solidFill>
            <a:srgbClr val="C8CAC1">
              <a:alpha val="50000"/>
            </a:srgbClr>
          </a:solidFill>
          <a:ln/>
        </p:spPr>
      </p:sp>
      <p:pic>
        <p:nvPicPr>
          <p:cNvPr id="16"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2618" y="5443061"/>
            <a:ext cx="297656" cy="297656"/>
          </a:xfrm>
          <a:prstGeom prst="rect">
            <a:avLst/>
          </a:prstGeom>
        </p:spPr>
      </p:pic>
      <p:sp>
        <p:nvSpPr>
          <p:cNvPr id="17" name="Text 12"/>
          <p:cNvSpPr/>
          <p:nvPr/>
        </p:nvSpPr>
        <p:spPr>
          <a:xfrm>
            <a:off x="992148" y="6087904"/>
            <a:ext cx="3877151"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Column Standardization</a:t>
            </a:r>
            <a:endParaRPr lang="en-US" sz="1950" dirty="0"/>
          </a:p>
        </p:txBody>
      </p:sp>
      <p:sp>
        <p:nvSpPr>
          <p:cNvPr id="18" name="Text 13"/>
          <p:cNvSpPr/>
          <p:nvPr/>
        </p:nvSpPr>
        <p:spPr>
          <a:xfrm>
            <a:off x="992148" y="6517124"/>
            <a:ext cx="6025515"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Renamed columns to snake case for improved readability and documentation.</a:t>
            </a:r>
            <a:endParaRPr lang="en-US" sz="1550" dirty="0"/>
          </a:p>
        </p:txBody>
      </p:sp>
      <p:sp>
        <p:nvSpPr>
          <p:cNvPr id="19" name="Shape 14"/>
          <p:cNvSpPr/>
          <p:nvPr/>
        </p:nvSpPr>
        <p:spPr>
          <a:xfrm>
            <a:off x="7712035" y="5195054"/>
            <a:ext cx="6124456" cy="198358"/>
          </a:xfrm>
          <a:prstGeom prst="roundRect">
            <a:avLst>
              <a:gd name="adj" fmla="val 15009"/>
            </a:avLst>
          </a:prstGeom>
          <a:solidFill>
            <a:srgbClr val="C8CAC1">
              <a:alpha val="50000"/>
            </a:srgbClr>
          </a:solidFill>
          <a:ln/>
        </p:spPr>
      </p:sp>
      <p:sp>
        <p:nvSpPr>
          <p:cNvPr id="20" name="Shape 15"/>
          <p:cNvSpPr/>
          <p:nvPr/>
        </p:nvSpPr>
        <p:spPr>
          <a:xfrm>
            <a:off x="7414379" y="4996577"/>
            <a:ext cx="595313" cy="595313"/>
          </a:xfrm>
          <a:prstGeom prst="roundRect">
            <a:avLst>
              <a:gd name="adj" fmla="val 76800"/>
            </a:avLst>
          </a:prstGeom>
          <a:solidFill>
            <a:srgbClr val="C8CAC1">
              <a:alpha val="50000"/>
            </a:srgbClr>
          </a:solidFill>
          <a:ln/>
        </p:spPr>
      </p:sp>
      <p:pic>
        <p:nvPicPr>
          <p:cNvPr id="21"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563207" y="5145405"/>
            <a:ext cx="297656" cy="297656"/>
          </a:xfrm>
          <a:prstGeom prst="rect">
            <a:avLst/>
          </a:prstGeom>
        </p:spPr>
      </p:pic>
      <p:sp>
        <p:nvSpPr>
          <p:cNvPr id="22" name="Text 16"/>
          <p:cNvSpPr/>
          <p:nvPr/>
        </p:nvSpPr>
        <p:spPr>
          <a:xfrm>
            <a:off x="7612737" y="5790247"/>
            <a:ext cx="3213259" cy="310158"/>
          </a:xfrm>
          <a:prstGeom prst="rect">
            <a:avLst/>
          </a:prstGeom>
          <a:noFill/>
          <a:ln/>
        </p:spPr>
        <p:txBody>
          <a:bodyPr wrap="none" lIns="0" tIns="0" rIns="0" bIns="0" rtlCol="0" anchor="t"/>
          <a:lstStyle/>
          <a:p>
            <a:pPr algn="l" indent="0" marL="0">
              <a:lnSpc>
                <a:spcPts val="2400"/>
              </a:lnSpc>
              <a:buNone/>
            </a:pPr>
            <a:r>
              <a:rPr lang="en-US" sz="1950" b="1" dirty="0">
                <a:solidFill>
                  <a:srgbClr val="55575A"/>
                </a:solidFill>
                <a:latin typeface="Hubot Sans Bold" pitchFamily="34" charset="0"/>
                <a:ea typeface="Hubot Sans Bold" pitchFamily="34" charset="-122"/>
                <a:cs typeface="Hubot Sans Bold" pitchFamily="34" charset="-120"/>
              </a:rPr>
              <a:t>Feature Engineering</a:t>
            </a:r>
            <a:endParaRPr lang="en-US" sz="1950" dirty="0"/>
          </a:p>
        </p:txBody>
      </p:sp>
      <p:sp>
        <p:nvSpPr>
          <p:cNvPr id="23" name="Text 17"/>
          <p:cNvSpPr/>
          <p:nvPr/>
        </p:nvSpPr>
        <p:spPr>
          <a:xfrm>
            <a:off x="7612737" y="6219468"/>
            <a:ext cx="6025515" cy="65031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Created </a:t>
            </a:r>
            <a:pPr algn="l" indent="0" marL="0">
              <a:lnSpc>
                <a:spcPts val="2500"/>
              </a:lnSpc>
              <a:buNone/>
            </a:pPr>
            <a:r>
              <a:rPr lang="en-US" sz="1550" dirty="0">
                <a:solidFill>
                  <a:srgbClr val="55575A"/>
                </a:solidFill>
                <a:highlight>
                  <a:srgbClr val="DBDBD6"/>
                </a:highlight>
                <a:latin typeface="Consolas" pitchFamily="34" charset="0"/>
                <a:ea typeface="Consolas" pitchFamily="34" charset="-122"/>
                <a:cs typeface="Consolas" pitchFamily="34" charset="-120"/>
              </a:rPr>
              <a:t>age_group</a:t>
            </a:r>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 by binning ages and calculated </a:t>
            </a:r>
            <a:pPr algn="l" indent="0" marL="0">
              <a:lnSpc>
                <a:spcPts val="2500"/>
              </a:lnSpc>
              <a:buNone/>
            </a:pPr>
            <a:r>
              <a:rPr lang="en-US" sz="1550" dirty="0">
                <a:solidFill>
                  <a:srgbClr val="55575A"/>
                </a:solidFill>
                <a:highlight>
                  <a:srgbClr val="DBDBD6"/>
                </a:highlight>
                <a:latin typeface="Consolas" pitchFamily="34" charset="0"/>
                <a:ea typeface="Consolas" pitchFamily="34" charset="-122"/>
                <a:cs typeface="Consolas" pitchFamily="34" charset="-120"/>
              </a:rPr>
              <a:t>purchase_frequency_days</a:t>
            </a:r>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373267"/>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0C0D0F"/>
                </a:solidFill>
                <a:latin typeface="Hubot Sans Bold" pitchFamily="34" charset="0"/>
                <a:ea typeface="Hubot Sans Bold" pitchFamily="34" charset="-122"/>
                <a:cs typeface="Hubot Sans Bold" pitchFamily="34" charset="-120"/>
              </a:rPr>
              <a:t>Key Business Insights: Revenue and Spending</a:t>
            </a:r>
            <a:endParaRPr lang="en-US" sz="3900" dirty="0"/>
          </a:p>
        </p:txBody>
      </p:sp>
      <p:sp>
        <p:nvSpPr>
          <p:cNvPr id="3" name="Text 1"/>
          <p:cNvSpPr/>
          <p:nvPr/>
        </p:nvSpPr>
        <p:spPr>
          <a:xfrm>
            <a:off x="793790" y="3010257"/>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Structured analysis in PostgreSQL provided clear answers to key business questions regarding revenue distribution and customer spending habits.</a:t>
            </a:r>
            <a:endParaRPr lang="en-US" sz="1550" dirty="0"/>
          </a:p>
        </p:txBody>
      </p:sp>
      <p:sp>
        <p:nvSpPr>
          <p:cNvPr id="4" name="Text 2"/>
          <p:cNvSpPr/>
          <p:nvPr/>
        </p:nvSpPr>
        <p:spPr>
          <a:xfrm>
            <a:off x="793790" y="3749397"/>
            <a:ext cx="3360777" cy="372070"/>
          </a:xfrm>
          <a:prstGeom prst="rect">
            <a:avLst/>
          </a:prstGeom>
          <a:noFill/>
          <a:ln/>
        </p:spPr>
        <p:txBody>
          <a:bodyPr wrap="none" lIns="0" tIns="0" rIns="0" bIns="0" rtlCol="0" anchor="t"/>
          <a:lstStyle/>
          <a:p>
            <a:pPr algn="l" indent="0" marL="0">
              <a:lnSpc>
                <a:spcPts val="2900"/>
              </a:lnSpc>
              <a:buNone/>
            </a:pPr>
            <a:r>
              <a:rPr lang="en-US" sz="2300" b="1" dirty="0">
                <a:solidFill>
                  <a:srgbClr val="0C0D0F"/>
                </a:solidFill>
                <a:latin typeface="Hubot Sans Bold" pitchFamily="34" charset="0"/>
                <a:ea typeface="Hubot Sans Bold" pitchFamily="34" charset="-122"/>
                <a:cs typeface="Hubot Sans Bold" pitchFamily="34" charset="-120"/>
              </a:rPr>
              <a:t>Revenue by Gender</a:t>
            </a:r>
            <a:endParaRPr lang="en-US" sz="2300" dirty="0"/>
          </a:p>
        </p:txBody>
      </p:sp>
      <p:sp>
        <p:nvSpPr>
          <p:cNvPr id="5" name="Shape 3"/>
          <p:cNvSpPr/>
          <p:nvPr/>
        </p:nvSpPr>
        <p:spPr>
          <a:xfrm>
            <a:off x="793790" y="4344710"/>
            <a:ext cx="6279356" cy="1157049"/>
          </a:xfrm>
          <a:prstGeom prst="roundRect">
            <a:avLst>
              <a:gd name="adj" fmla="val 2573"/>
            </a:avLst>
          </a:prstGeom>
          <a:noFill/>
          <a:ln w="7620">
            <a:solidFill>
              <a:srgbClr val="000000">
                <a:alpha val="8000"/>
              </a:srgbClr>
            </a:solidFill>
            <a:prstDash val="solid"/>
          </a:ln>
        </p:spPr>
      </p:sp>
      <p:sp>
        <p:nvSpPr>
          <p:cNvPr id="6" name="Shape 4"/>
          <p:cNvSpPr/>
          <p:nvPr/>
        </p:nvSpPr>
        <p:spPr>
          <a:xfrm>
            <a:off x="801410" y="4352330"/>
            <a:ext cx="6264116" cy="570905"/>
          </a:xfrm>
          <a:prstGeom prst="rect">
            <a:avLst/>
          </a:prstGeom>
          <a:solidFill>
            <a:srgbClr val="FFFFFF">
              <a:alpha val="4000"/>
            </a:srgbClr>
          </a:solidFill>
          <a:ln/>
        </p:spPr>
      </p:sp>
      <p:sp>
        <p:nvSpPr>
          <p:cNvPr id="7" name="Text 5"/>
          <p:cNvSpPr/>
          <p:nvPr/>
        </p:nvSpPr>
        <p:spPr>
          <a:xfrm>
            <a:off x="999768" y="4479012"/>
            <a:ext cx="2731532"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Female</a:t>
            </a:r>
            <a:endParaRPr lang="en-US" sz="1550" dirty="0"/>
          </a:p>
        </p:txBody>
      </p:sp>
      <p:sp>
        <p:nvSpPr>
          <p:cNvPr id="8" name="Text 6"/>
          <p:cNvSpPr/>
          <p:nvPr/>
        </p:nvSpPr>
        <p:spPr>
          <a:xfrm>
            <a:off x="4135636" y="4479012"/>
            <a:ext cx="2731532"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75,191</a:t>
            </a:r>
            <a:endParaRPr lang="en-US" sz="1550" dirty="0"/>
          </a:p>
        </p:txBody>
      </p:sp>
      <p:sp>
        <p:nvSpPr>
          <p:cNvPr id="9" name="Shape 7"/>
          <p:cNvSpPr/>
          <p:nvPr/>
        </p:nvSpPr>
        <p:spPr>
          <a:xfrm>
            <a:off x="801410" y="4923234"/>
            <a:ext cx="6264116" cy="570905"/>
          </a:xfrm>
          <a:prstGeom prst="rect">
            <a:avLst/>
          </a:prstGeom>
          <a:solidFill>
            <a:srgbClr val="000000">
              <a:alpha val="4000"/>
            </a:srgbClr>
          </a:solidFill>
          <a:ln/>
        </p:spPr>
      </p:sp>
      <p:sp>
        <p:nvSpPr>
          <p:cNvPr id="10" name="Text 8"/>
          <p:cNvSpPr/>
          <p:nvPr/>
        </p:nvSpPr>
        <p:spPr>
          <a:xfrm>
            <a:off x="999768" y="5049917"/>
            <a:ext cx="2731532"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Male</a:t>
            </a:r>
            <a:endParaRPr lang="en-US" sz="1550" dirty="0"/>
          </a:p>
        </p:txBody>
      </p:sp>
      <p:sp>
        <p:nvSpPr>
          <p:cNvPr id="11" name="Text 9"/>
          <p:cNvSpPr/>
          <p:nvPr/>
        </p:nvSpPr>
        <p:spPr>
          <a:xfrm>
            <a:off x="4135636" y="5049917"/>
            <a:ext cx="2731532"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157,890</a:t>
            </a:r>
            <a:endParaRPr lang="en-US" sz="1550" dirty="0"/>
          </a:p>
        </p:txBody>
      </p:sp>
      <p:sp>
        <p:nvSpPr>
          <p:cNvPr id="12" name="Text 10"/>
          <p:cNvSpPr/>
          <p:nvPr/>
        </p:nvSpPr>
        <p:spPr>
          <a:xfrm>
            <a:off x="793790" y="5725001"/>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Male customers generated significantly higher total revenue than female customers.</a:t>
            </a:r>
            <a:endParaRPr lang="en-US" sz="1550" dirty="0"/>
          </a:p>
        </p:txBody>
      </p:sp>
      <p:sp>
        <p:nvSpPr>
          <p:cNvPr id="13" name="Text 11"/>
          <p:cNvSpPr/>
          <p:nvPr/>
        </p:nvSpPr>
        <p:spPr>
          <a:xfrm>
            <a:off x="7564874" y="3749397"/>
            <a:ext cx="6096595" cy="372070"/>
          </a:xfrm>
          <a:prstGeom prst="rect">
            <a:avLst/>
          </a:prstGeom>
          <a:noFill/>
          <a:ln/>
        </p:spPr>
        <p:txBody>
          <a:bodyPr wrap="none" lIns="0" tIns="0" rIns="0" bIns="0" rtlCol="0" anchor="t"/>
          <a:lstStyle/>
          <a:p>
            <a:pPr algn="l" indent="0" marL="0">
              <a:lnSpc>
                <a:spcPts val="2900"/>
              </a:lnSpc>
              <a:buNone/>
            </a:pPr>
            <a:r>
              <a:rPr lang="en-US" sz="2300" b="1" dirty="0">
                <a:solidFill>
                  <a:srgbClr val="0C0D0F"/>
                </a:solidFill>
                <a:latin typeface="Hubot Sans Bold" pitchFamily="34" charset="0"/>
                <a:ea typeface="Hubot Sans Bold" pitchFamily="34" charset="-122"/>
                <a:cs typeface="Hubot Sans Bold" pitchFamily="34" charset="-120"/>
              </a:rPr>
              <a:t>Subscribers vs. Non-Subscribers</a:t>
            </a:r>
            <a:endParaRPr lang="en-US" sz="2300" dirty="0"/>
          </a:p>
        </p:txBody>
      </p:sp>
      <p:sp>
        <p:nvSpPr>
          <p:cNvPr id="14" name="Shape 12"/>
          <p:cNvSpPr/>
          <p:nvPr/>
        </p:nvSpPr>
        <p:spPr>
          <a:xfrm>
            <a:off x="7564874" y="4344710"/>
            <a:ext cx="6279356" cy="1474589"/>
          </a:xfrm>
          <a:prstGeom prst="roundRect">
            <a:avLst>
              <a:gd name="adj" fmla="val 2019"/>
            </a:avLst>
          </a:prstGeom>
          <a:noFill/>
          <a:ln w="7620">
            <a:solidFill>
              <a:srgbClr val="000000">
                <a:alpha val="8000"/>
              </a:srgbClr>
            </a:solidFill>
            <a:prstDash val="solid"/>
          </a:ln>
        </p:spPr>
      </p:sp>
      <p:sp>
        <p:nvSpPr>
          <p:cNvPr id="15" name="Shape 13"/>
          <p:cNvSpPr/>
          <p:nvPr/>
        </p:nvSpPr>
        <p:spPr>
          <a:xfrm>
            <a:off x="7572494" y="4352330"/>
            <a:ext cx="6264116" cy="888444"/>
          </a:xfrm>
          <a:prstGeom prst="rect">
            <a:avLst/>
          </a:prstGeom>
          <a:solidFill>
            <a:srgbClr val="FFFFFF">
              <a:alpha val="4000"/>
            </a:srgbClr>
          </a:solidFill>
          <a:ln/>
        </p:spPr>
      </p:sp>
      <p:sp>
        <p:nvSpPr>
          <p:cNvPr id="16" name="Text 14"/>
          <p:cNvSpPr/>
          <p:nvPr/>
        </p:nvSpPr>
        <p:spPr>
          <a:xfrm>
            <a:off x="7771090" y="4479012"/>
            <a:ext cx="1666518"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Yes (1053 customers)</a:t>
            </a:r>
            <a:endParaRPr lang="en-US" sz="1550" dirty="0"/>
          </a:p>
        </p:txBody>
      </p:sp>
      <p:sp>
        <p:nvSpPr>
          <p:cNvPr id="17" name="Text 15"/>
          <p:cNvSpPr/>
          <p:nvPr/>
        </p:nvSpPr>
        <p:spPr>
          <a:xfrm>
            <a:off x="9841944" y="4479012"/>
            <a:ext cx="1662708"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59.49</a:t>
            </a:r>
            <a:endParaRPr lang="en-US" sz="1550" dirty="0"/>
          </a:p>
        </p:txBody>
      </p:sp>
      <p:sp>
        <p:nvSpPr>
          <p:cNvPr id="18" name="Text 16"/>
          <p:cNvSpPr/>
          <p:nvPr/>
        </p:nvSpPr>
        <p:spPr>
          <a:xfrm>
            <a:off x="11908988" y="4479012"/>
            <a:ext cx="1729264"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62,645</a:t>
            </a:r>
            <a:endParaRPr lang="en-US" sz="1550" dirty="0"/>
          </a:p>
        </p:txBody>
      </p:sp>
      <p:sp>
        <p:nvSpPr>
          <p:cNvPr id="19" name="Shape 17"/>
          <p:cNvSpPr/>
          <p:nvPr/>
        </p:nvSpPr>
        <p:spPr>
          <a:xfrm>
            <a:off x="7572494" y="5240774"/>
            <a:ext cx="6264116" cy="570905"/>
          </a:xfrm>
          <a:prstGeom prst="rect">
            <a:avLst/>
          </a:prstGeom>
          <a:solidFill>
            <a:srgbClr val="000000">
              <a:alpha val="4000"/>
            </a:srgbClr>
          </a:solidFill>
          <a:ln/>
        </p:spPr>
      </p:sp>
      <p:sp>
        <p:nvSpPr>
          <p:cNvPr id="20" name="Text 18"/>
          <p:cNvSpPr/>
          <p:nvPr/>
        </p:nvSpPr>
        <p:spPr>
          <a:xfrm>
            <a:off x="7771090" y="5367457"/>
            <a:ext cx="1666518"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No (2847 customers)</a:t>
            </a:r>
            <a:endParaRPr lang="en-US" sz="1550" dirty="0"/>
          </a:p>
        </p:txBody>
      </p:sp>
      <p:sp>
        <p:nvSpPr>
          <p:cNvPr id="21" name="Text 19"/>
          <p:cNvSpPr/>
          <p:nvPr/>
        </p:nvSpPr>
        <p:spPr>
          <a:xfrm>
            <a:off x="9841944" y="5367457"/>
            <a:ext cx="1662708"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59.87</a:t>
            </a:r>
            <a:endParaRPr lang="en-US" sz="1550" dirty="0"/>
          </a:p>
        </p:txBody>
      </p:sp>
      <p:sp>
        <p:nvSpPr>
          <p:cNvPr id="22" name="Text 20"/>
          <p:cNvSpPr/>
          <p:nvPr/>
        </p:nvSpPr>
        <p:spPr>
          <a:xfrm>
            <a:off x="11908988" y="5367457"/>
            <a:ext cx="1729264" cy="317540"/>
          </a:xfrm>
          <a:prstGeom prst="rect">
            <a:avLst/>
          </a:prstGeom>
          <a:noFill/>
          <a:ln/>
        </p:spPr>
        <p:txBody>
          <a:bodyPr wrap="non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170,436</a:t>
            </a:r>
            <a:endParaRPr lang="en-US" sz="1550" dirty="0"/>
          </a:p>
        </p:txBody>
      </p:sp>
      <p:sp>
        <p:nvSpPr>
          <p:cNvPr id="23" name="Text 21"/>
          <p:cNvSpPr/>
          <p:nvPr/>
        </p:nvSpPr>
        <p:spPr>
          <a:xfrm>
            <a:off x="7564874" y="6042541"/>
            <a:ext cx="6279356" cy="635079"/>
          </a:xfrm>
          <a:prstGeom prst="rect">
            <a:avLst/>
          </a:prstGeom>
          <a:noFill/>
          <a:ln/>
        </p:spPr>
        <p:txBody>
          <a:bodyPr wrap="square" lIns="0" tIns="0" rIns="0" bIns="0" rtlCol="0" anchor="t"/>
          <a:lstStyle/>
          <a:p>
            <a:pPr algn="l" indent="0" marL="0">
              <a:lnSpc>
                <a:spcPts val="2500"/>
              </a:lnSpc>
              <a:buNone/>
            </a:pPr>
            <a:r>
              <a:rPr lang="en-US" sz="1550" dirty="0">
                <a:solidFill>
                  <a:srgbClr val="55575A"/>
                </a:solidFill>
                <a:latin typeface="Roboto Condensed" pitchFamily="34" charset="0"/>
                <a:ea typeface="Roboto Condensed" pitchFamily="34" charset="-122"/>
                <a:cs typeface="Roboto Condensed" pitchFamily="34" charset="-120"/>
              </a:rPr>
              <a:t>Non-subscribers account for the majority of customers and total revenue, with a slightly higher average spend.</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6640" y="771763"/>
            <a:ext cx="7670721" cy="1150858"/>
          </a:xfrm>
          <a:prstGeom prst="rect">
            <a:avLst/>
          </a:prstGeom>
          <a:noFill/>
          <a:ln/>
        </p:spPr>
        <p:txBody>
          <a:bodyPr wrap="square" lIns="0" tIns="0" rIns="0" bIns="0" rtlCol="0" anchor="t"/>
          <a:lstStyle/>
          <a:p>
            <a:pPr algn="l" indent="0" marL="0">
              <a:lnSpc>
                <a:spcPts val="4500"/>
              </a:lnSpc>
              <a:buNone/>
            </a:pPr>
            <a:r>
              <a:rPr lang="en-US" sz="3600" b="1" dirty="0">
                <a:solidFill>
                  <a:srgbClr val="0C0D0F"/>
                </a:solidFill>
                <a:latin typeface="Hubot Sans Bold" pitchFamily="34" charset="0"/>
                <a:ea typeface="Hubot Sans Bold" pitchFamily="34" charset="-122"/>
                <a:cs typeface="Hubot Sans Bold" pitchFamily="34" charset="-120"/>
              </a:rPr>
              <a:t>Product Performance and Customer Segmentation</a:t>
            </a:r>
            <a:endParaRPr lang="en-US" sz="3600" dirty="0"/>
          </a:p>
        </p:txBody>
      </p:sp>
      <p:sp>
        <p:nvSpPr>
          <p:cNvPr id="4" name="Text 1"/>
          <p:cNvSpPr/>
          <p:nvPr/>
        </p:nvSpPr>
        <p:spPr>
          <a:xfrm>
            <a:off x="736640" y="2198846"/>
            <a:ext cx="7670721" cy="294680"/>
          </a:xfrm>
          <a:prstGeom prst="rect">
            <a:avLst/>
          </a:prstGeom>
          <a:noFill/>
          <a:ln/>
        </p:spPr>
        <p:txBody>
          <a:bodyPr wrap="non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We analyzed product ratings and segmented the customer base to understand loyalty and product appeal.</a:t>
            </a:r>
            <a:endParaRPr lang="en-US" sz="1450" dirty="0"/>
          </a:p>
        </p:txBody>
      </p:sp>
      <p:sp>
        <p:nvSpPr>
          <p:cNvPr id="5" name="Shape 2"/>
          <p:cNvSpPr/>
          <p:nvPr/>
        </p:nvSpPr>
        <p:spPr>
          <a:xfrm>
            <a:off x="736640" y="2976920"/>
            <a:ext cx="3743325" cy="2365891"/>
          </a:xfrm>
          <a:prstGeom prst="roundRect">
            <a:avLst>
              <a:gd name="adj" fmla="val 4638"/>
            </a:avLst>
          </a:prstGeom>
          <a:solidFill>
            <a:srgbClr val="E8E8E3"/>
          </a:solidFill>
          <a:ln/>
        </p:spPr>
      </p:sp>
      <p:sp>
        <p:nvSpPr>
          <p:cNvPr id="6" name="Shape 3"/>
          <p:cNvSpPr/>
          <p:nvPr/>
        </p:nvSpPr>
        <p:spPr>
          <a:xfrm>
            <a:off x="736640" y="2954060"/>
            <a:ext cx="3743325" cy="91440"/>
          </a:xfrm>
          <a:prstGeom prst="roundRect">
            <a:avLst>
              <a:gd name="adj" fmla="val 30210"/>
            </a:avLst>
          </a:prstGeom>
          <a:solidFill>
            <a:srgbClr val="C8CAC1"/>
          </a:solidFill>
          <a:ln/>
        </p:spPr>
      </p:sp>
      <p:sp>
        <p:nvSpPr>
          <p:cNvPr id="7" name="Shape 4"/>
          <p:cNvSpPr/>
          <p:nvPr/>
        </p:nvSpPr>
        <p:spPr>
          <a:xfrm>
            <a:off x="2332077" y="2700695"/>
            <a:ext cx="552450" cy="552450"/>
          </a:xfrm>
          <a:prstGeom prst="roundRect">
            <a:avLst>
              <a:gd name="adj" fmla="val 165517"/>
            </a:avLst>
          </a:prstGeom>
          <a:solidFill>
            <a:srgbClr val="C8CAC1">
              <a:alpha val="50000"/>
            </a:srgbClr>
          </a:solidFill>
          <a:ln/>
        </p:spPr>
      </p:sp>
      <p:sp>
        <p:nvSpPr>
          <p:cNvPr id="8" name="Text 5"/>
          <p:cNvSpPr/>
          <p:nvPr/>
        </p:nvSpPr>
        <p:spPr>
          <a:xfrm>
            <a:off x="2497812" y="2838807"/>
            <a:ext cx="220980" cy="276225"/>
          </a:xfrm>
          <a:prstGeom prst="rect">
            <a:avLst/>
          </a:prstGeom>
          <a:noFill/>
          <a:ln/>
        </p:spPr>
        <p:txBody>
          <a:bodyPr wrap="none" lIns="0" tIns="0" rIns="0" bIns="0" rtlCol="0" anchor="t"/>
          <a:lstStyle/>
          <a:p>
            <a:pPr algn="l" indent="0" marL="0">
              <a:lnSpc>
                <a:spcPts val="2750"/>
              </a:lnSpc>
              <a:buNone/>
            </a:pPr>
            <a:r>
              <a:rPr lang="en-US" sz="1700" b="1" dirty="0">
                <a:solidFill>
                  <a:srgbClr val="000000"/>
                </a:solidFill>
                <a:latin typeface="Hubot Sans Bold" pitchFamily="34" charset="0"/>
                <a:ea typeface="Hubot Sans Bold" pitchFamily="34" charset="-122"/>
                <a:cs typeface="Hubot Sans Bold" pitchFamily="34" charset="-120"/>
              </a:rPr>
              <a:t>1</a:t>
            </a:r>
            <a:endParaRPr lang="en-US" sz="1700" dirty="0"/>
          </a:p>
        </p:txBody>
      </p:sp>
      <p:sp>
        <p:nvSpPr>
          <p:cNvPr id="9" name="Text 6"/>
          <p:cNvSpPr/>
          <p:nvPr/>
        </p:nvSpPr>
        <p:spPr>
          <a:xfrm>
            <a:off x="943570" y="3437215"/>
            <a:ext cx="3329464" cy="575310"/>
          </a:xfrm>
          <a:prstGeom prst="rect">
            <a:avLst/>
          </a:prstGeom>
          <a:noFill/>
          <a:ln/>
        </p:spPr>
        <p:txBody>
          <a:bodyPr wrap="square" lIns="0" tIns="0" rIns="0" bIns="0" rtlCol="0" anchor="t"/>
          <a:lstStyle/>
          <a:p>
            <a:pPr algn="l" indent="0" marL="0">
              <a:lnSpc>
                <a:spcPts val="2250"/>
              </a:lnSpc>
              <a:buNone/>
            </a:pPr>
            <a:r>
              <a:rPr lang="en-US" sz="1800" b="1" dirty="0">
                <a:solidFill>
                  <a:srgbClr val="55575A"/>
                </a:solidFill>
                <a:latin typeface="Hubot Sans Bold" pitchFamily="34" charset="0"/>
                <a:ea typeface="Hubot Sans Bold" pitchFamily="34" charset="-122"/>
                <a:cs typeface="Hubot Sans Bold" pitchFamily="34" charset="-120"/>
              </a:rPr>
              <a:t>Top 5 Products by Rating</a:t>
            </a:r>
            <a:endParaRPr lang="en-US" sz="1800" dirty="0"/>
          </a:p>
        </p:txBody>
      </p:sp>
      <p:sp>
        <p:nvSpPr>
          <p:cNvPr id="10" name="Text 7"/>
          <p:cNvSpPr/>
          <p:nvPr/>
        </p:nvSpPr>
        <p:spPr>
          <a:xfrm>
            <a:off x="943570" y="4123015"/>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Gloves: 3.86</a:t>
            </a:r>
            <a:endParaRPr lang="en-US" sz="1450" dirty="0"/>
          </a:p>
        </p:txBody>
      </p:sp>
      <p:sp>
        <p:nvSpPr>
          <p:cNvPr id="11" name="Text 8"/>
          <p:cNvSpPr/>
          <p:nvPr/>
        </p:nvSpPr>
        <p:spPr>
          <a:xfrm>
            <a:off x="943570" y="4482108"/>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Sandals: 3.84</a:t>
            </a:r>
            <a:endParaRPr lang="en-US" sz="1450" dirty="0"/>
          </a:p>
        </p:txBody>
      </p:sp>
      <p:sp>
        <p:nvSpPr>
          <p:cNvPr id="12" name="Text 9"/>
          <p:cNvSpPr/>
          <p:nvPr/>
        </p:nvSpPr>
        <p:spPr>
          <a:xfrm>
            <a:off x="943570" y="4841200"/>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Boots: 3.82</a:t>
            </a:r>
            <a:endParaRPr lang="en-US" sz="1450" dirty="0"/>
          </a:p>
        </p:txBody>
      </p:sp>
      <p:sp>
        <p:nvSpPr>
          <p:cNvPr id="13" name="Shape 10"/>
          <p:cNvSpPr/>
          <p:nvPr/>
        </p:nvSpPr>
        <p:spPr>
          <a:xfrm>
            <a:off x="4664035" y="2976920"/>
            <a:ext cx="3743325" cy="2365891"/>
          </a:xfrm>
          <a:prstGeom prst="roundRect">
            <a:avLst>
              <a:gd name="adj" fmla="val 4638"/>
            </a:avLst>
          </a:prstGeom>
          <a:solidFill>
            <a:srgbClr val="E8E8E3"/>
          </a:solidFill>
          <a:ln/>
        </p:spPr>
      </p:sp>
      <p:sp>
        <p:nvSpPr>
          <p:cNvPr id="14" name="Shape 11"/>
          <p:cNvSpPr/>
          <p:nvPr/>
        </p:nvSpPr>
        <p:spPr>
          <a:xfrm>
            <a:off x="4664035" y="2954060"/>
            <a:ext cx="3743325" cy="91440"/>
          </a:xfrm>
          <a:prstGeom prst="roundRect">
            <a:avLst>
              <a:gd name="adj" fmla="val 30210"/>
            </a:avLst>
          </a:prstGeom>
          <a:solidFill>
            <a:srgbClr val="C8CAC1"/>
          </a:solidFill>
          <a:ln/>
        </p:spPr>
      </p:sp>
      <p:sp>
        <p:nvSpPr>
          <p:cNvPr id="15" name="Shape 12"/>
          <p:cNvSpPr/>
          <p:nvPr/>
        </p:nvSpPr>
        <p:spPr>
          <a:xfrm>
            <a:off x="6259473" y="2700695"/>
            <a:ext cx="552450" cy="552450"/>
          </a:xfrm>
          <a:prstGeom prst="roundRect">
            <a:avLst>
              <a:gd name="adj" fmla="val 165517"/>
            </a:avLst>
          </a:prstGeom>
          <a:solidFill>
            <a:srgbClr val="C8CAC1">
              <a:alpha val="50000"/>
            </a:srgbClr>
          </a:solidFill>
          <a:ln/>
        </p:spPr>
      </p:sp>
      <p:sp>
        <p:nvSpPr>
          <p:cNvPr id="16" name="Text 13"/>
          <p:cNvSpPr/>
          <p:nvPr/>
        </p:nvSpPr>
        <p:spPr>
          <a:xfrm>
            <a:off x="6425208" y="2838807"/>
            <a:ext cx="220980" cy="276225"/>
          </a:xfrm>
          <a:prstGeom prst="rect">
            <a:avLst/>
          </a:prstGeom>
          <a:noFill/>
          <a:ln/>
        </p:spPr>
        <p:txBody>
          <a:bodyPr wrap="none" lIns="0" tIns="0" rIns="0" bIns="0" rtlCol="0" anchor="t"/>
          <a:lstStyle/>
          <a:p>
            <a:pPr algn="l" indent="0" marL="0">
              <a:lnSpc>
                <a:spcPts val="2750"/>
              </a:lnSpc>
              <a:buNone/>
            </a:pPr>
            <a:r>
              <a:rPr lang="en-US" sz="1700" b="1" dirty="0">
                <a:solidFill>
                  <a:srgbClr val="000000"/>
                </a:solidFill>
                <a:latin typeface="Hubot Sans Bold" pitchFamily="34" charset="0"/>
                <a:ea typeface="Hubot Sans Bold" pitchFamily="34" charset="-122"/>
                <a:cs typeface="Hubot Sans Bold" pitchFamily="34" charset="-120"/>
              </a:rPr>
              <a:t>2</a:t>
            </a:r>
            <a:endParaRPr lang="en-US" sz="1700" dirty="0"/>
          </a:p>
        </p:txBody>
      </p:sp>
      <p:sp>
        <p:nvSpPr>
          <p:cNvPr id="17" name="Text 14"/>
          <p:cNvSpPr/>
          <p:nvPr/>
        </p:nvSpPr>
        <p:spPr>
          <a:xfrm>
            <a:off x="4870966" y="3437215"/>
            <a:ext cx="2792611" cy="287655"/>
          </a:xfrm>
          <a:prstGeom prst="rect">
            <a:avLst/>
          </a:prstGeom>
          <a:noFill/>
          <a:ln/>
        </p:spPr>
        <p:txBody>
          <a:bodyPr wrap="none" lIns="0" tIns="0" rIns="0" bIns="0" rtlCol="0" anchor="t"/>
          <a:lstStyle/>
          <a:p>
            <a:pPr algn="l" indent="0" marL="0">
              <a:lnSpc>
                <a:spcPts val="2250"/>
              </a:lnSpc>
              <a:buNone/>
            </a:pPr>
            <a:r>
              <a:rPr lang="en-US" sz="1800" b="1" dirty="0">
                <a:solidFill>
                  <a:srgbClr val="55575A"/>
                </a:solidFill>
                <a:latin typeface="Hubot Sans Bold" pitchFamily="34" charset="0"/>
                <a:ea typeface="Hubot Sans Bold" pitchFamily="34" charset="-122"/>
                <a:cs typeface="Hubot Sans Bold" pitchFamily="34" charset="-120"/>
              </a:rPr>
              <a:t>Customer Segments</a:t>
            </a:r>
            <a:endParaRPr lang="en-US" sz="1800" dirty="0"/>
          </a:p>
        </p:txBody>
      </p:sp>
      <p:sp>
        <p:nvSpPr>
          <p:cNvPr id="18" name="Text 15"/>
          <p:cNvSpPr/>
          <p:nvPr/>
        </p:nvSpPr>
        <p:spPr>
          <a:xfrm>
            <a:off x="4870966" y="3835360"/>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Loyal: 3,116 customers</a:t>
            </a:r>
            <a:endParaRPr lang="en-US" sz="1450" dirty="0"/>
          </a:p>
        </p:txBody>
      </p:sp>
      <p:sp>
        <p:nvSpPr>
          <p:cNvPr id="19" name="Text 16"/>
          <p:cNvSpPr/>
          <p:nvPr/>
        </p:nvSpPr>
        <p:spPr>
          <a:xfrm>
            <a:off x="4870966" y="4194453"/>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Returning: 701 customers</a:t>
            </a:r>
            <a:endParaRPr lang="en-US" sz="1450" dirty="0"/>
          </a:p>
        </p:txBody>
      </p:sp>
      <p:sp>
        <p:nvSpPr>
          <p:cNvPr id="20" name="Text 17"/>
          <p:cNvSpPr/>
          <p:nvPr/>
        </p:nvSpPr>
        <p:spPr>
          <a:xfrm>
            <a:off x="4870966" y="4553545"/>
            <a:ext cx="3329464" cy="294680"/>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55575A"/>
                </a:solidFill>
                <a:latin typeface="Roboto Condensed" pitchFamily="34" charset="0"/>
                <a:ea typeface="Roboto Condensed" pitchFamily="34" charset="-122"/>
                <a:cs typeface="Roboto Condensed" pitchFamily="34" charset="-120"/>
              </a:rPr>
              <a:t>New: 83 customers</a:t>
            </a:r>
            <a:endParaRPr lang="en-US" sz="1450" dirty="0"/>
          </a:p>
        </p:txBody>
      </p:sp>
      <p:sp>
        <p:nvSpPr>
          <p:cNvPr id="21" name="Shape 18"/>
          <p:cNvSpPr/>
          <p:nvPr/>
        </p:nvSpPr>
        <p:spPr>
          <a:xfrm>
            <a:off x="736640" y="5803106"/>
            <a:ext cx="7670721" cy="1654731"/>
          </a:xfrm>
          <a:prstGeom prst="roundRect">
            <a:avLst>
              <a:gd name="adj" fmla="val 6631"/>
            </a:avLst>
          </a:prstGeom>
          <a:solidFill>
            <a:srgbClr val="E8E8E3"/>
          </a:solidFill>
          <a:ln/>
        </p:spPr>
      </p:sp>
      <p:sp>
        <p:nvSpPr>
          <p:cNvPr id="22" name="Shape 19"/>
          <p:cNvSpPr/>
          <p:nvPr/>
        </p:nvSpPr>
        <p:spPr>
          <a:xfrm>
            <a:off x="736640" y="5780246"/>
            <a:ext cx="7670721" cy="91440"/>
          </a:xfrm>
          <a:prstGeom prst="roundRect">
            <a:avLst>
              <a:gd name="adj" fmla="val 30210"/>
            </a:avLst>
          </a:prstGeom>
          <a:solidFill>
            <a:srgbClr val="C8CAC1"/>
          </a:solidFill>
          <a:ln/>
        </p:spPr>
      </p:sp>
      <p:sp>
        <p:nvSpPr>
          <p:cNvPr id="23" name="Shape 20"/>
          <p:cNvSpPr/>
          <p:nvPr/>
        </p:nvSpPr>
        <p:spPr>
          <a:xfrm>
            <a:off x="4295775" y="5526881"/>
            <a:ext cx="552450" cy="552450"/>
          </a:xfrm>
          <a:prstGeom prst="roundRect">
            <a:avLst>
              <a:gd name="adj" fmla="val 165517"/>
            </a:avLst>
          </a:prstGeom>
          <a:solidFill>
            <a:srgbClr val="C8CAC1">
              <a:alpha val="50000"/>
            </a:srgbClr>
          </a:solidFill>
          <a:ln/>
        </p:spPr>
      </p:sp>
      <p:sp>
        <p:nvSpPr>
          <p:cNvPr id="24" name="Text 21"/>
          <p:cNvSpPr/>
          <p:nvPr/>
        </p:nvSpPr>
        <p:spPr>
          <a:xfrm>
            <a:off x="4461510" y="5664994"/>
            <a:ext cx="220980" cy="276225"/>
          </a:xfrm>
          <a:prstGeom prst="rect">
            <a:avLst/>
          </a:prstGeom>
          <a:noFill/>
          <a:ln/>
        </p:spPr>
        <p:txBody>
          <a:bodyPr wrap="none" lIns="0" tIns="0" rIns="0" bIns="0" rtlCol="0" anchor="t"/>
          <a:lstStyle/>
          <a:p>
            <a:pPr algn="l" indent="0" marL="0">
              <a:lnSpc>
                <a:spcPts val="2750"/>
              </a:lnSpc>
              <a:buNone/>
            </a:pPr>
            <a:r>
              <a:rPr lang="en-US" sz="1700" b="1" dirty="0">
                <a:solidFill>
                  <a:srgbClr val="000000"/>
                </a:solidFill>
                <a:latin typeface="Hubot Sans Bold" pitchFamily="34" charset="0"/>
                <a:ea typeface="Hubot Sans Bold" pitchFamily="34" charset="-122"/>
                <a:cs typeface="Hubot Sans Bold" pitchFamily="34" charset="-120"/>
              </a:rPr>
              <a:t>3</a:t>
            </a:r>
            <a:endParaRPr lang="en-US" sz="1700" dirty="0"/>
          </a:p>
        </p:txBody>
      </p:sp>
      <p:sp>
        <p:nvSpPr>
          <p:cNvPr id="25" name="Text 22"/>
          <p:cNvSpPr/>
          <p:nvPr/>
        </p:nvSpPr>
        <p:spPr>
          <a:xfrm>
            <a:off x="943570" y="6263402"/>
            <a:ext cx="3795832" cy="287655"/>
          </a:xfrm>
          <a:prstGeom prst="rect">
            <a:avLst/>
          </a:prstGeom>
          <a:noFill/>
          <a:ln/>
        </p:spPr>
        <p:txBody>
          <a:bodyPr wrap="none" lIns="0" tIns="0" rIns="0" bIns="0" rtlCol="0" anchor="t"/>
          <a:lstStyle/>
          <a:p>
            <a:pPr algn="l" indent="0" marL="0">
              <a:lnSpc>
                <a:spcPts val="2250"/>
              </a:lnSpc>
              <a:buNone/>
            </a:pPr>
            <a:r>
              <a:rPr lang="en-US" sz="1800" b="1" dirty="0">
                <a:solidFill>
                  <a:srgbClr val="55575A"/>
                </a:solidFill>
                <a:latin typeface="Hubot Sans Bold" pitchFamily="34" charset="0"/>
                <a:ea typeface="Hubot Sans Bold" pitchFamily="34" charset="-122"/>
                <a:cs typeface="Hubot Sans Bold" pitchFamily="34" charset="-120"/>
              </a:rPr>
              <a:t>Shipping Type Comparison</a:t>
            </a:r>
            <a:endParaRPr lang="en-US" sz="1800" dirty="0"/>
          </a:p>
        </p:txBody>
      </p:sp>
      <p:sp>
        <p:nvSpPr>
          <p:cNvPr id="26" name="Text 23"/>
          <p:cNvSpPr/>
          <p:nvPr/>
        </p:nvSpPr>
        <p:spPr>
          <a:xfrm>
            <a:off x="943570" y="6661547"/>
            <a:ext cx="7256859" cy="589359"/>
          </a:xfrm>
          <a:prstGeom prst="rect">
            <a:avLst/>
          </a:prstGeom>
          <a:noFill/>
          <a:ln/>
        </p:spPr>
        <p:txBody>
          <a:bodyPr wrap="squar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Average purchase amount is slightly higher for Express shipping ($60.48) compared to Standard ($58.46).</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9735" y="508516"/>
            <a:ext cx="11421547" cy="577810"/>
          </a:xfrm>
          <a:prstGeom prst="rect">
            <a:avLst/>
          </a:prstGeom>
          <a:noFill/>
          <a:ln/>
        </p:spPr>
        <p:txBody>
          <a:bodyPr wrap="none" lIns="0" tIns="0" rIns="0" bIns="0" rtlCol="0" anchor="t"/>
          <a:lstStyle/>
          <a:p>
            <a:pPr algn="l" indent="0" marL="0">
              <a:lnSpc>
                <a:spcPts val="4550"/>
              </a:lnSpc>
              <a:buNone/>
            </a:pPr>
            <a:r>
              <a:rPr lang="en-US" sz="3600" b="1" dirty="0">
                <a:solidFill>
                  <a:srgbClr val="0C0D0F"/>
                </a:solidFill>
                <a:latin typeface="Hubot Sans Bold" pitchFamily="34" charset="0"/>
                <a:ea typeface="Hubot Sans Bold" pitchFamily="34" charset="-122"/>
                <a:cs typeface="Hubot Sans Bold" pitchFamily="34" charset="-120"/>
              </a:rPr>
              <a:t>Discount Dependency and Repeat Buyers</a:t>
            </a:r>
            <a:endParaRPr lang="en-US" sz="3600" dirty="0"/>
          </a:p>
        </p:txBody>
      </p:sp>
      <p:sp>
        <p:nvSpPr>
          <p:cNvPr id="3" name="Text 1"/>
          <p:cNvSpPr/>
          <p:nvPr/>
        </p:nvSpPr>
        <p:spPr>
          <a:xfrm>
            <a:off x="739735" y="1456134"/>
            <a:ext cx="13150929" cy="295751"/>
          </a:xfrm>
          <a:prstGeom prst="rect">
            <a:avLst/>
          </a:prstGeom>
          <a:noFill/>
          <a:ln/>
        </p:spPr>
        <p:txBody>
          <a:bodyPr wrap="non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Understanding which products are most reliant on discounts and the subscription habits of repeat buyers is crucial for margin control and retention strategy.</a:t>
            </a:r>
            <a:endParaRPr lang="en-US" sz="1450" dirty="0"/>
          </a:p>
        </p:txBody>
      </p:sp>
      <p:sp>
        <p:nvSpPr>
          <p:cNvPr id="4" name="Text 2"/>
          <p:cNvSpPr/>
          <p:nvPr/>
        </p:nvSpPr>
        <p:spPr>
          <a:xfrm>
            <a:off x="739735" y="2144792"/>
            <a:ext cx="6070044" cy="346710"/>
          </a:xfrm>
          <a:prstGeom prst="rect">
            <a:avLst/>
          </a:prstGeom>
          <a:noFill/>
          <a:ln/>
        </p:spPr>
        <p:txBody>
          <a:bodyPr wrap="none" lIns="0" tIns="0" rIns="0" bIns="0" rtlCol="0" anchor="t"/>
          <a:lstStyle/>
          <a:p>
            <a:pPr algn="l" indent="0" marL="0">
              <a:lnSpc>
                <a:spcPts val="2700"/>
              </a:lnSpc>
              <a:buNone/>
            </a:pPr>
            <a:r>
              <a:rPr lang="en-US" sz="2150" b="1" dirty="0">
                <a:solidFill>
                  <a:srgbClr val="0C0D0F"/>
                </a:solidFill>
                <a:latin typeface="Hubot Sans Bold" pitchFamily="34" charset="0"/>
                <a:ea typeface="Hubot Sans Bold" pitchFamily="34" charset="-122"/>
                <a:cs typeface="Hubot Sans Bold" pitchFamily="34" charset="-120"/>
              </a:rPr>
              <a:t>Top 5 Discount-Dependent Products</a:t>
            </a:r>
            <a:endParaRPr lang="en-US" sz="2150" dirty="0"/>
          </a:p>
        </p:txBody>
      </p:sp>
      <p:sp>
        <p:nvSpPr>
          <p:cNvPr id="5" name="Text 3"/>
          <p:cNvSpPr/>
          <p:nvPr/>
        </p:nvSpPr>
        <p:spPr>
          <a:xfrm>
            <a:off x="739735" y="2676406"/>
            <a:ext cx="6349841" cy="591503"/>
          </a:xfrm>
          <a:prstGeom prst="rect">
            <a:avLst/>
          </a:prstGeom>
          <a:noFill/>
          <a:ln/>
        </p:spPr>
        <p:txBody>
          <a:bodyPr wrap="squar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These products had the highest percentage of discounted purchases, indicating potential price sensitivity:</a:t>
            </a:r>
            <a:endParaRPr lang="en-US" sz="1450" dirty="0"/>
          </a:p>
        </p:txBody>
      </p:sp>
      <p:sp>
        <p:nvSpPr>
          <p:cNvPr id="6" name="Text 4"/>
          <p:cNvSpPr/>
          <p:nvPr/>
        </p:nvSpPr>
        <p:spPr>
          <a:xfrm>
            <a:off x="739735" y="3434358"/>
            <a:ext cx="6349841" cy="295751"/>
          </a:xfrm>
          <a:prstGeom prst="rect">
            <a:avLst/>
          </a:prstGeom>
          <a:noFill/>
          <a:ln/>
        </p:spPr>
        <p:txBody>
          <a:bodyPr wrap="none" lIns="0" tIns="0" rIns="0" bIns="0" rtlCol="0" anchor="t"/>
          <a:lstStyle/>
          <a:p>
            <a:pPr algn="l" marL="342900" indent="-342900">
              <a:lnSpc>
                <a:spcPts val="2300"/>
              </a:lnSpc>
              <a:buSzPct val="100000"/>
              <a:buFont typeface="+mj-lt"/>
              <a:buAutoNum type="arabicPeriod" startAt="1"/>
            </a:pPr>
            <a:r>
              <a:rPr lang="en-US" sz="1450" dirty="0">
                <a:solidFill>
                  <a:srgbClr val="55575A"/>
                </a:solidFill>
                <a:latin typeface="Roboto Condensed" pitchFamily="34" charset="0"/>
                <a:ea typeface="Roboto Condensed" pitchFamily="34" charset="-122"/>
                <a:cs typeface="Roboto Condensed" pitchFamily="34" charset="-120"/>
              </a:rPr>
              <a:t>Hat (50.00% discount rate)</a:t>
            </a:r>
            <a:endParaRPr lang="en-US" sz="1450" dirty="0"/>
          </a:p>
        </p:txBody>
      </p:sp>
      <p:sp>
        <p:nvSpPr>
          <p:cNvPr id="7" name="Text 5"/>
          <p:cNvSpPr/>
          <p:nvPr/>
        </p:nvSpPr>
        <p:spPr>
          <a:xfrm>
            <a:off x="739735" y="3794760"/>
            <a:ext cx="6349841" cy="295751"/>
          </a:xfrm>
          <a:prstGeom prst="rect">
            <a:avLst/>
          </a:prstGeom>
          <a:noFill/>
          <a:ln/>
        </p:spPr>
        <p:txBody>
          <a:bodyPr wrap="none" lIns="0" tIns="0" rIns="0" bIns="0" rtlCol="0" anchor="t"/>
          <a:lstStyle/>
          <a:p>
            <a:pPr algn="l" marL="342900" indent="-342900">
              <a:lnSpc>
                <a:spcPts val="2300"/>
              </a:lnSpc>
              <a:buSzPct val="100000"/>
              <a:buFont typeface="+mj-lt"/>
              <a:buAutoNum type="arabicPeriod" startAt="2"/>
            </a:pPr>
            <a:r>
              <a:rPr lang="en-US" sz="1450" dirty="0">
                <a:solidFill>
                  <a:srgbClr val="55575A"/>
                </a:solidFill>
                <a:latin typeface="Roboto Condensed" pitchFamily="34" charset="0"/>
                <a:ea typeface="Roboto Condensed" pitchFamily="34" charset="-122"/>
                <a:cs typeface="Roboto Condensed" pitchFamily="34" charset="-120"/>
              </a:rPr>
              <a:t>Sneakers (49.66%)</a:t>
            </a:r>
            <a:endParaRPr lang="en-US" sz="1450" dirty="0"/>
          </a:p>
        </p:txBody>
      </p:sp>
      <p:sp>
        <p:nvSpPr>
          <p:cNvPr id="8" name="Text 6"/>
          <p:cNvSpPr/>
          <p:nvPr/>
        </p:nvSpPr>
        <p:spPr>
          <a:xfrm>
            <a:off x="739735" y="4155162"/>
            <a:ext cx="6349841" cy="295751"/>
          </a:xfrm>
          <a:prstGeom prst="rect">
            <a:avLst/>
          </a:prstGeom>
          <a:noFill/>
          <a:ln/>
        </p:spPr>
        <p:txBody>
          <a:bodyPr wrap="none" lIns="0" tIns="0" rIns="0" bIns="0" rtlCol="0" anchor="t"/>
          <a:lstStyle/>
          <a:p>
            <a:pPr algn="l" marL="342900" indent="-342900">
              <a:lnSpc>
                <a:spcPts val="2300"/>
              </a:lnSpc>
              <a:buSzPct val="100000"/>
              <a:buFont typeface="+mj-lt"/>
              <a:buAutoNum type="arabicPeriod" startAt="3"/>
            </a:pPr>
            <a:r>
              <a:rPr lang="en-US" sz="1450" dirty="0">
                <a:solidFill>
                  <a:srgbClr val="55575A"/>
                </a:solidFill>
                <a:latin typeface="Roboto Condensed" pitchFamily="34" charset="0"/>
                <a:ea typeface="Roboto Condensed" pitchFamily="34" charset="-122"/>
                <a:cs typeface="Roboto Condensed" pitchFamily="34" charset="-120"/>
              </a:rPr>
              <a:t>Coat (49.07%)</a:t>
            </a:r>
            <a:endParaRPr lang="en-US" sz="1450" dirty="0"/>
          </a:p>
        </p:txBody>
      </p:sp>
      <p:sp>
        <p:nvSpPr>
          <p:cNvPr id="9" name="Text 7"/>
          <p:cNvSpPr/>
          <p:nvPr/>
        </p:nvSpPr>
        <p:spPr>
          <a:xfrm>
            <a:off x="739735" y="4515564"/>
            <a:ext cx="6349841" cy="295751"/>
          </a:xfrm>
          <a:prstGeom prst="rect">
            <a:avLst/>
          </a:prstGeom>
          <a:noFill/>
          <a:ln/>
        </p:spPr>
        <p:txBody>
          <a:bodyPr wrap="none" lIns="0" tIns="0" rIns="0" bIns="0" rtlCol="0" anchor="t"/>
          <a:lstStyle/>
          <a:p>
            <a:pPr algn="l" marL="342900" indent="-342900">
              <a:lnSpc>
                <a:spcPts val="2300"/>
              </a:lnSpc>
              <a:buSzPct val="100000"/>
              <a:buFont typeface="+mj-lt"/>
              <a:buAutoNum type="arabicPeriod" startAt="4"/>
            </a:pPr>
            <a:r>
              <a:rPr lang="en-US" sz="1450" dirty="0">
                <a:solidFill>
                  <a:srgbClr val="55575A"/>
                </a:solidFill>
                <a:latin typeface="Roboto Condensed" pitchFamily="34" charset="0"/>
                <a:ea typeface="Roboto Condensed" pitchFamily="34" charset="-122"/>
                <a:cs typeface="Roboto Condensed" pitchFamily="34" charset="-120"/>
              </a:rPr>
              <a:t>Sweater (48.17%)</a:t>
            </a:r>
            <a:endParaRPr lang="en-US" sz="1450" dirty="0"/>
          </a:p>
        </p:txBody>
      </p:sp>
      <p:sp>
        <p:nvSpPr>
          <p:cNvPr id="10" name="Text 8"/>
          <p:cNvSpPr/>
          <p:nvPr/>
        </p:nvSpPr>
        <p:spPr>
          <a:xfrm>
            <a:off x="739735" y="4875967"/>
            <a:ext cx="6349841" cy="295751"/>
          </a:xfrm>
          <a:prstGeom prst="rect">
            <a:avLst/>
          </a:prstGeom>
          <a:noFill/>
          <a:ln/>
        </p:spPr>
        <p:txBody>
          <a:bodyPr wrap="none" lIns="0" tIns="0" rIns="0" bIns="0" rtlCol="0" anchor="t"/>
          <a:lstStyle/>
          <a:p>
            <a:pPr algn="l" marL="342900" indent="-342900">
              <a:lnSpc>
                <a:spcPts val="2300"/>
              </a:lnSpc>
              <a:buSzPct val="100000"/>
              <a:buFont typeface="+mj-lt"/>
              <a:buAutoNum type="arabicPeriod" startAt="5"/>
            </a:pPr>
            <a:r>
              <a:rPr lang="en-US" sz="1450" dirty="0">
                <a:solidFill>
                  <a:srgbClr val="55575A"/>
                </a:solidFill>
                <a:latin typeface="Roboto Condensed" pitchFamily="34" charset="0"/>
                <a:ea typeface="Roboto Condensed" pitchFamily="34" charset="-122"/>
                <a:cs typeface="Roboto Condensed" pitchFamily="34" charset="-120"/>
              </a:rPr>
              <a:t>Pants (47.37%)</a:t>
            </a:r>
            <a:endParaRPr lang="en-US" sz="1450" dirty="0"/>
          </a:p>
        </p:txBody>
      </p:sp>
      <p:sp>
        <p:nvSpPr>
          <p:cNvPr id="11" name="Text 9"/>
          <p:cNvSpPr/>
          <p:nvPr/>
        </p:nvSpPr>
        <p:spPr>
          <a:xfrm>
            <a:off x="7548443" y="2144792"/>
            <a:ext cx="5296972" cy="346710"/>
          </a:xfrm>
          <a:prstGeom prst="rect">
            <a:avLst/>
          </a:prstGeom>
          <a:noFill/>
          <a:ln/>
        </p:spPr>
        <p:txBody>
          <a:bodyPr wrap="none" lIns="0" tIns="0" rIns="0" bIns="0" rtlCol="0" anchor="t"/>
          <a:lstStyle/>
          <a:p>
            <a:pPr algn="l" indent="0" marL="0">
              <a:lnSpc>
                <a:spcPts val="2700"/>
              </a:lnSpc>
              <a:buNone/>
            </a:pPr>
            <a:r>
              <a:rPr lang="en-US" sz="2150" b="1" dirty="0">
                <a:solidFill>
                  <a:srgbClr val="0C0D0F"/>
                </a:solidFill>
                <a:latin typeface="Hubot Sans Bold" pitchFamily="34" charset="0"/>
                <a:ea typeface="Hubot Sans Bold" pitchFamily="34" charset="-122"/>
                <a:cs typeface="Hubot Sans Bold" pitchFamily="34" charset="-120"/>
              </a:rPr>
              <a:t>Repeat Buyers &amp; Subscriptions</a:t>
            </a:r>
            <a:endParaRPr lang="en-US" sz="2150" dirty="0"/>
          </a:p>
        </p:txBody>
      </p:sp>
      <p:sp>
        <p:nvSpPr>
          <p:cNvPr id="12" name="Text 10"/>
          <p:cNvSpPr/>
          <p:nvPr/>
        </p:nvSpPr>
        <p:spPr>
          <a:xfrm>
            <a:off x="7548443" y="2676406"/>
            <a:ext cx="6349841" cy="591503"/>
          </a:xfrm>
          <a:prstGeom prst="rect">
            <a:avLst/>
          </a:prstGeom>
          <a:noFill/>
          <a:ln/>
        </p:spPr>
        <p:txBody>
          <a:bodyPr wrap="squar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Customers with more than 5 previous purchases were analyzed for subscription likelihood:</a:t>
            </a:r>
            <a:endParaRPr lang="en-US" sz="1450" dirty="0"/>
          </a:p>
        </p:txBody>
      </p:sp>
      <p:pic>
        <p:nvPicPr>
          <p:cNvPr id="13" name="Image 0" descr="preencoded.png">    </p:cNvPr>
          <p:cNvPicPr>
            <a:picLocks noChangeAspect="1"/>
          </p:cNvPicPr>
          <p:nvPr/>
        </p:nvPicPr>
        <p:blipFill>
          <a:blip r:embed="rId1"/>
          <a:stretch>
            <a:fillRect/>
          </a:stretch>
        </p:blipFill>
        <p:spPr>
          <a:xfrm>
            <a:off x="7548443" y="3475911"/>
            <a:ext cx="6349841" cy="3340418"/>
          </a:xfrm>
          <a:prstGeom prst="rect">
            <a:avLst/>
          </a:prstGeom>
        </p:spPr>
      </p:pic>
      <p:sp>
        <p:nvSpPr>
          <p:cNvPr id="14" name="Shape 11"/>
          <p:cNvSpPr/>
          <p:nvPr/>
        </p:nvSpPr>
        <p:spPr>
          <a:xfrm>
            <a:off x="10193893" y="6846808"/>
            <a:ext cx="184904" cy="184904"/>
          </a:xfrm>
          <a:prstGeom prst="roundRect">
            <a:avLst>
              <a:gd name="adj" fmla="val 9891"/>
            </a:avLst>
          </a:prstGeom>
          <a:solidFill>
            <a:srgbClr val="292924"/>
          </a:solidFill>
          <a:ln/>
        </p:spPr>
      </p:sp>
      <p:sp>
        <p:nvSpPr>
          <p:cNvPr id="15" name="Text 12"/>
          <p:cNvSpPr/>
          <p:nvPr/>
        </p:nvSpPr>
        <p:spPr>
          <a:xfrm>
            <a:off x="10439757" y="6846808"/>
            <a:ext cx="207407" cy="184904"/>
          </a:xfrm>
          <a:prstGeom prst="rect">
            <a:avLst/>
          </a:prstGeom>
          <a:noFill/>
          <a:ln/>
        </p:spPr>
        <p:txBody>
          <a:bodyPr wrap="none" lIns="0" tIns="0" rIns="0" bIns="0" rtlCol="0" anchor="t"/>
          <a:lstStyle/>
          <a:p>
            <a:pPr algn="l" indent="0" marL="0">
              <a:lnSpc>
                <a:spcPts val="1450"/>
              </a:lnSpc>
              <a:buNone/>
            </a:pPr>
            <a:r>
              <a:rPr lang="en-US" sz="1450" dirty="0">
                <a:solidFill>
                  <a:srgbClr val="55575A"/>
                </a:solidFill>
                <a:latin typeface="Roboto Condensed" pitchFamily="34" charset="0"/>
                <a:ea typeface="Roboto Condensed" pitchFamily="34" charset="-122"/>
                <a:cs typeface="Roboto Condensed" pitchFamily="34" charset="-120"/>
              </a:rPr>
              <a:t>No</a:t>
            </a:r>
            <a:endParaRPr lang="en-US" sz="1450" dirty="0"/>
          </a:p>
        </p:txBody>
      </p:sp>
      <p:sp>
        <p:nvSpPr>
          <p:cNvPr id="16" name="Shape 13"/>
          <p:cNvSpPr/>
          <p:nvPr/>
        </p:nvSpPr>
        <p:spPr>
          <a:xfrm>
            <a:off x="10799564" y="6846808"/>
            <a:ext cx="184904" cy="184904"/>
          </a:xfrm>
          <a:prstGeom prst="roundRect">
            <a:avLst>
              <a:gd name="adj" fmla="val 9891"/>
            </a:avLst>
          </a:prstGeom>
          <a:solidFill>
            <a:srgbClr val="7E7E6D"/>
          </a:solidFill>
          <a:ln/>
        </p:spPr>
      </p:sp>
      <p:sp>
        <p:nvSpPr>
          <p:cNvPr id="17" name="Text 14"/>
          <p:cNvSpPr/>
          <p:nvPr/>
        </p:nvSpPr>
        <p:spPr>
          <a:xfrm>
            <a:off x="11045428" y="6846808"/>
            <a:ext cx="262295" cy="184904"/>
          </a:xfrm>
          <a:prstGeom prst="rect">
            <a:avLst/>
          </a:prstGeom>
          <a:noFill/>
          <a:ln/>
        </p:spPr>
        <p:txBody>
          <a:bodyPr wrap="none" lIns="0" tIns="0" rIns="0" bIns="0" rtlCol="0" anchor="t"/>
          <a:lstStyle/>
          <a:p>
            <a:pPr algn="l" indent="0" marL="0">
              <a:lnSpc>
                <a:spcPts val="1450"/>
              </a:lnSpc>
              <a:buNone/>
            </a:pPr>
            <a:r>
              <a:rPr lang="en-US" sz="1450" dirty="0">
                <a:solidFill>
                  <a:srgbClr val="55575A"/>
                </a:solidFill>
                <a:latin typeface="Roboto Condensed" pitchFamily="34" charset="0"/>
                <a:ea typeface="Roboto Condensed" pitchFamily="34" charset="-122"/>
                <a:cs typeface="Roboto Condensed" pitchFamily="34" charset="-120"/>
              </a:rPr>
              <a:t>Yes</a:t>
            </a:r>
            <a:endParaRPr lang="en-US" sz="1450" dirty="0"/>
          </a:p>
        </p:txBody>
      </p:sp>
      <p:sp>
        <p:nvSpPr>
          <p:cNvPr id="18" name="Text 15"/>
          <p:cNvSpPr/>
          <p:nvPr/>
        </p:nvSpPr>
        <p:spPr>
          <a:xfrm>
            <a:off x="7548443" y="7239714"/>
            <a:ext cx="6349841" cy="591503"/>
          </a:xfrm>
          <a:prstGeom prst="rect">
            <a:avLst/>
          </a:prstGeom>
          <a:noFill/>
          <a:ln/>
        </p:spPr>
        <p:txBody>
          <a:bodyPr wrap="square" lIns="0" tIns="0" rIns="0" bIns="0" rtlCol="0" anchor="t"/>
          <a:lstStyle/>
          <a:p>
            <a:pPr algn="l" indent="0" marL="0">
              <a:lnSpc>
                <a:spcPts val="2300"/>
              </a:lnSpc>
              <a:buNone/>
            </a:pPr>
            <a:r>
              <a:rPr lang="en-US" sz="1450" dirty="0">
                <a:solidFill>
                  <a:srgbClr val="55575A"/>
                </a:solidFill>
                <a:latin typeface="Roboto Condensed" pitchFamily="34" charset="0"/>
                <a:ea typeface="Roboto Condensed" pitchFamily="34" charset="-122"/>
                <a:cs typeface="Roboto Condensed" pitchFamily="34" charset="-120"/>
              </a:rPr>
              <a:t>While the majority of repeat buyers are not subscribed, a significant portion (958) are, suggesting a strong correlation between loyalty and subscription.</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1511856"/>
          </a:xfrm>
          <a:prstGeom prst="rect">
            <a:avLst/>
          </a:prstGeom>
        </p:spPr>
      </p:pic>
      <p:sp>
        <p:nvSpPr>
          <p:cNvPr id="3" name="Text 0"/>
          <p:cNvSpPr/>
          <p:nvPr/>
        </p:nvSpPr>
        <p:spPr>
          <a:xfrm>
            <a:off x="483751" y="1845231"/>
            <a:ext cx="8324136" cy="378023"/>
          </a:xfrm>
          <a:prstGeom prst="rect">
            <a:avLst/>
          </a:prstGeom>
          <a:noFill/>
          <a:ln/>
        </p:spPr>
        <p:txBody>
          <a:bodyPr wrap="none" lIns="0" tIns="0" rIns="0" bIns="0" rtlCol="0" anchor="t"/>
          <a:lstStyle/>
          <a:p>
            <a:pPr algn="l" indent="0" marL="0">
              <a:lnSpc>
                <a:spcPts val="2950"/>
              </a:lnSpc>
              <a:buNone/>
            </a:pPr>
            <a:r>
              <a:rPr lang="en-US" sz="2350" b="1" dirty="0">
                <a:solidFill>
                  <a:srgbClr val="0C0D0F"/>
                </a:solidFill>
                <a:latin typeface="Hubot Sans Bold" pitchFamily="34" charset="0"/>
                <a:ea typeface="Hubot Sans Bold" pitchFamily="34" charset="-122"/>
                <a:cs typeface="Hubot Sans Bold" pitchFamily="34" charset="-120"/>
              </a:rPr>
              <a:t>Product Hierarchy: Top 3 Items per Category</a:t>
            </a:r>
            <a:endParaRPr lang="en-US" sz="2350" dirty="0"/>
          </a:p>
        </p:txBody>
      </p:sp>
      <p:sp>
        <p:nvSpPr>
          <p:cNvPr id="4" name="Text 1"/>
          <p:cNvSpPr/>
          <p:nvPr/>
        </p:nvSpPr>
        <p:spPr>
          <a:xfrm>
            <a:off x="483751" y="2404586"/>
            <a:ext cx="13662898" cy="193477"/>
          </a:xfrm>
          <a:prstGeom prst="rect">
            <a:avLst/>
          </a:prstGeom>
          <a:noFill/>
          <a:ln/>
        </p:spPr>
        <p:txBody>
          <a:bodyPr wrap="none" lIns="0" tIns="0" rIns="0" bIns="0" rtlCol="0" anchor="t"/>
          <a:lstStyle/>
          <a:p>
            <a:pPr algn="l" indent="0" marL="0">
              <a:lnSpc>
                <a:spcPts val="1500"/>
              </a:lnSpc>
              <a:buNone/>
            </a:pPr>
            <a:r>
              <a:rPr lang="en-US" sz="950" dirty="0">
                <a:solidFill>
                  <a:srgbClr val="55575A"/>
                </a:solidFill>
                <a:latin typeface="Roboto Condensed" pitchFamily="34" charset="0"/>
                <a:ea typeface="Roboto Condensed" pitchFamily="34" charset="-122"/>
                <a:cs typeface="Roboto Condensed" pitchFamily="34" charset="-120"/>
              </a:rPr>
              <a:t>Analyzing the most purchased items within each major category helps prioritize inventory and marketing efforts.</a:t>
            </a:r>
            <a:endParaRPr lang="en-US" sz="950" dirty="0"/>
          </a:p>
        </p:txBody>
      </p:sp>
      <p:sp>
        <p:nvSpPr>
          <p:cNvPr id="5" name="Shape 2"/>
          <p:cNvSpPr/>
          <p:nvPr/>
        </p:nvSpPr>
        <p:spPr>
          <a:xfrm>
            <a:off x="7307580" y="2734032"/>
            <a:ext cx="15240" cy="5162193"/>
          </a:xfrm>
          <a:prstGeom prst="roundRect">
            <a:avLst>
              <a:gd name="adj" fmla="val 119045"/>
            </a:avLst>
          </a:prstGeom>
          <a:solidFill>
            <a:srgbClr val="AEB0A7"/>
          </a:solidFill>
          <a:ln/>
        </p:spPr>
      </p:sp>
      <p:sp>
        <p:nvSpPr>
          <p:cNvPr id="6" name="Shape 3"/>
          <p:cNvSpPr/>
          <p:nvPr/>
        </p:nvSpPr>
        <p:spPr>
          <a:xfrm>
            <a:off x="468511" y="2734032"/>
            <a:ext cx="6831449" cy="1168122"/>
          </a:xfrm>
          <a:prstGeom prst="roundRect">
            <a:avLst>
              <a:gd name="adj" fmla="val 1553"/>
            </a:avLst>
          </a:prstGeom>
          <a:solidFill>
            <a:srgbClr val="D8D9D2"/>
          </a:solidFill>
          <a:ln/>
        </p:spPr>
      </p:sp>
      <p:sp>
        <p:nvSpPr>
          <p:cNvPr id="7" name="Text 4"/>
          <p:cNvSpPr/>
          <p:nvPr/>
        </p:nvSpPr>
        <p:spPr>
          <a:xfrm>
            <a:off x="5667256" y="2854881"/>
            <a:ext cx="1511856" cy="188952"/>
          </a:xfrm>
          <a:prstGeom prst="rect">
            <a:avLst/>
          </a:prstGeom>
          <a:noFill/>
          <a:ln/>
        </p:spPr>
        <p:txBody>
          <a:bodyPr wrap="none" lIns="0" tIns="0" rIns="0" bIns="0" rtlCol="0" anchor="t"/>
          <a:lstStyle/>
          <a:p>
            <a:pPr algn="r" indent="0" marL="0">
              <a:lnSpc>
                <a:spcPts val="1450"/>
              </a:lnSpc>
              <a:buNone/>
            </a:pPr>
            <a:r>
              <a:rPr lang="en-US" sz="1150" b="1" dirty="0">
                <a:solidFill>
                  <a:srgbClr val="000000"/>
                </a:solidFill>
                <a:latin typeface="Hubot Sans Bold" pitchFamily="34" charset="0"/>
                <a:ea typeface="Hubot Sans Bold" pitchFamily="34" charset="-122"/>
                <a:cs typeface="Hubot Sans Bold" pitchFamily="34" charset="-120"/>
              </a:rPr>
              <a:t>Accessories</a:t>
            </a:r>
            <a:endParaRPr lang="en-US" sz="1150" dirty="0"/>
          </a:p>
        </p:txBody>
      </p:sp>
      <p:sp>
        <p:nvSpPr>
          <p:cNvPr id="8" name="Text 5"/>
          <p:cNvSpPr/>
          <p:nvPr/>
        </p:nvSpPr>
        <p:spPr>
          <a:xfrm>
            <a:off x="589359" y="3116342"/>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Jewelry (171 orders)</a:t>
            </a:r>
            <a:endParaRPr lang="en-US" sz="950" dirty="0"/>
          </a:p>
        </p:txBody>
      </p:sp>
      <p:sp>
        <p:nvSpPr>
          <p:cNvPr id="9" name="Text 6"/>
          <p:cNvSpPr/>
          <p:nvPr/>
        </p:nvSpPr>
        <p:spPr>
          <a:xfrm>
            <a:off x="589359" y="3352086"/>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Sunglasses (161 orders)</a:t>
            </a:r>
            <a:endParaRPr lang="en-US" sz="950" dirty="0"/>
          </a:p>
        </p:txBody>
      </p:sp>
      <p:sp>
        <p:nvSpPr>
          <p:cNvPr id="10" name="Text 7"/>
          <p:cNvSpPr/>
          <p:nvPr/>
        </p:nvSpPr>
        <p:spPr>
          <a:xfrm>
            <a:off x="589359" y="3587829"/>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Belt (161 orders)</a:t>
            </a:r>
            <a:endParaRPr lang="en-US" sz="950" dirty="0"/>
          </a:p>
        </p:txBody>
      </p:sp>
      <p:sp>
        <p:nvSpPr>
          <p:cNvPr id="11" name="Shape 8"/>
          <p:cNvSpPr/>
          <p:nvPr/>
        </p:nvSpPr>
        <p:spPr>
          <a:xfrm>
            <a:off x="7330440" y="4143970"/>
            <a:ext cx="6831449" cy="1168122"/>
          </a:xfrm>
          <a:prstGeom prst="rect">
            <a:avLst/>
          </a:prstGeom>
          <a:solidFill>
            <a:srgbClr val="D8D9D2"/>
          </a:solidFill>
          <a:ln/>
        </p:spPr>
      </p:sp>
      <p:sp>
        <p:nvSpPr>
          <p:cNvPr id="12" name="Text 9"/>
          <p:cNvSpPr/>
          <p:nvPr/>
        </p:nvSpPr>
        <p:spPr>
          <a:xfrm>
            <a:off x="7451288" y="4264819"/>
            <a:ext cx="1511856" cy="188952"/>
          </a:xfrm>
          <a:prstGeom prst="rect">
            <a:avLst/>
          </a:prstGeom>
          <a:noFill/>
          <a:ln/>
        </p:spPr>
        <p:txBody>
          <a:bodyPr wrap="none" lIns="0" tIns="0" rIns="0" bIns="0" rtlCol="0" anchor="t"/>
          <a:lstStyle/>
          <a:p>
            <a:pPr algn="l" indent="0" marL="0">
              <a:lnSpc>
                <a:spcPts val="1450"/>
              </a:lnSpc>
              <a:buNone/>
            </a:pPr>
            <a:r>
              <a:rPr lang="en-US" sz="1150" b="1" dirty="0">
                <a:solidFill>
                  <a:srgbClr val="000000"/>
                </a:solidFill>
                <a:latin typeface="Hubot Sans Bold" pitchFamily="34" charset="0"/>
                <a:ea typeface="Hubot Sans Bold" pitchFamily="34" charset="-122"/>
                <a:cs typeface="Hubot Sans Bold" pitchFamily="34" charset="-120"/>
              </a:rPr>
              <a:t>Clothing</a:t>
            </a:r>
            <a:endParaRPr lang="en-US" sz="1150" dirty="0"/>
          </a:p>
        </p:txBody>
      </p:sp>
      <p:sp>
        <p:nvSpPr>
          <p:cNvPr id="13" name="Text 10"/>
          <p:cNvSpPr/>
          <p:nvPr/>
        </p:nvSpPr>
        <p:spPr>
          <a:xfrm>
            <a:off x="7451288" y="4526280"/>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Blouse (171 orders)</a:t>
            </a:r>
            <a:endParaRPr lang="en-US" sz="950" dirty="0"/>
          </a:p>
        </p:txBody>
      </p:sp>
      <p:sp>
        <p:nvSpPr>
          <p:cNvPr id="14" name="Text 11"/>
          <p:cNvSpPr/>
          <p:nvPr/>
        </p:nvSpPr>
        <p:spPr>
          <a:xfrm>
            <a:off x="7451288" y="4762024"/>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Pants (171 orders)</a:t>
            </a:r>
            <a:endParaRPr lang="en-US" sz="950" dirty="0"/>
          </a:p>
        </p:txBody>
      </p:sp>
      <p:sp>
        <p:nvSpPr>
          <p:cNvPr id="15" name="Text 12"/>
          <p:cNvSpPr/>
          <p:nvPr/>
        </p:nvSpPr>
        <p:spPr>
          <a:xfrm>
            <a:off x="7451288" y="4997768"/>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Shirt (169 orders)</a:t>
            </a:r>
            <a:endParaRPr lang="en-US" sz="950" dirty="0"/>
          </a:p>
        </p:txBody>
      </p:sp>
      <p:sp>
        <p:nvSpPr>
          <p:cNvPr id="16" name="Shape 13"/>
          <p:cNvSpPr/>
          <p:nvPr/>
        </p:nvSpPr>
        <p:spPr>
          <a:xfrm>
            <a:off x="468511" y="5553908"/>
            <a:ext cx="6831449" cy="1168122"/>
          </a:xfrm>
          <a:prstGeom prst="roundRect">
            <a:avLst>
              <a:gd name="adj" fmla="val 1553"/>
            </a:avLst>
          </a:prstGeom>
          <a:solidFill>
            <a:srgbClr val="D8D9D2"/>
          </a:solidFill>
          <a:ln/>
        </p:spPr>
      </p:sp>
      <p:sp>
        <p:nvSpPr>
          <p:cNvPr id="17" name="Text 14"/>
          <p:cNvSpPr/>
          <p:nvPr/>
        </p:nvSpPr>
        <p:spPr>
          <a:xfrm>
            <a:off x="5667256" y="5674757"/>
            <a:ext cx="1511856" cy="188952"/>
          </a:xfrm>
          <a:prstGeom prst="rect">
            <a:avLst/>
          </a:prstGeom>
          <a:noFill/>
          <a:ln/>
        </p:spPr>
        <p:txBody>
          <a:bodyPr wrap="none" lIns="0" tIns="0" rIns="0" bIns="0" rtlCol="0" anchor="t"/>
          <a:lstStyle/>
          <a:p>
            <a:pPr algn="r" indent="0" marL="0">
              <a:lnSpc>
                <a:spcPts val="1450"/>
              </a:lnSpc>
              <a:buNone/>
            </a:pPr>
            <a:r>
              <a:rPr lang="en-US" sz="1150" b="1" dirty="0">
                <a:solidFill>
                  <a:srgbClr val="000000"/>
                </a:solidFill>
                <a:latin typeface="Hubot Sans Bold" pitchFamily="34" charset="0"/>
                <a:ea typeface="Hubot Sans Bold" pitchFamily="34" charset="-122"/>
                <a:cs typeface="Hubot Sans Bold" pitchFamily="34" charset="-120"/>
              </a:rPr>
              <a:t>Footwear</a:t>
            </a:r>
            <a:endParaRPr lang="en-US" sz="1150" dirty="0"/>
          </a:p>
        </p:txBody>
      </p:sp>
      <p:sp>
        <p:nvSpPr>
          <p:cNvPr id="18" name="Text 15"/>
          <p:cNvSpPr/>
          <p:nvPr/>
        </p:nvSpPr>
        <p:spPr>
          <a:xfrm>
            <a:off x="589359" y="5936218"/>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Sandals (160 orders)</a:t>
            </a:r>
            <a:endParaRPr lang="en-US" sz="950" dirty="0"/>
          </a:p>
        </p:txBody>
      </p:sp>
      <p:sp>
        <p:nvSpPr>
          <p:cNvPr id="19" name="Text 16"/>
          <p:cNvSpPr/>
          <p:nvPr/>
        </p:nvSpPr>
        <p:spPr>
          <a:xfrm>
            <a:off x="589359" y="6171962"/>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Shoes (150 orders)</a:t>
            </a:r>
            <a:endParaRPr lang="en-US" sz="950" dirty="0"/>
          </a:p>
        </p:txBody>
      </p:sp>
      <p:sp>
        <p:nvSpPr>
          <p:cNvPr id="20" name="Text 17"/>
          <p:cNvSpPr/>
          <p:nvPr/>
        </p:nvSpPr>
        <p:spPr>
          <a:xfrm>
            <a:off x="589359" y="6407706"/>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Sneakers (145 orders)</a:t>
            </a:r>
            <a:endParaRPr lang="en-US" sz="950" dirty="0"/>
          </a:p>
        </p:txBody>
      </p:sp>
      <p:sp>
        <p:nvSpPr>
          <p:cNvPr id="21" name="Shape 18"/>
          <p:cNvSpPr/>
          <p:nvPr/>
        </p:nvSpPr>
        <p:spPr>
          <a:xfrm>
            <a:off x="7330440" y="6963847"/>
            <a:ext cx="6831449" cy="932378"/>
          </a:xfrm>
          <a:prstGeom prst="rect">
            <a:avLst/>
          </a:prstGeom>
          <a:solidFill>
            <a:srgbClr val="D8D9D2"/>
          </a:solidFill>
          <a:ln/>
        </p:spPr>
      </p:sp>
      <p:sp>
        <p:nvSpPr>
          <p:cNvPr id="22" name="Text 19"/>
          <p:cNvSpPr/>
          <p:nvPr/>
        </p:nvSpPr>
        <p:spPr>
          <a:xfrm>
            <a:off x="7451288" y="7084695"/>
            <a:ext cx="1511856" cy="188952"/>
          </a:xfrm>
          <a:prstGeom prst="rect">
            <a:avLst/>
          </a:prstGeom>
          <a:noFill/>
          <a:ln/>
        </p:spPr>
        <p:txBody>
          <a:bodyPr wrap="none" lIns="0" tIns="0" rIns="0" bIns="0" rtlCol="0" anchor="t"/>
          <a:lstStyle/>
          <a:p>
            <a:pPr algn="l" indent="0" marL="0">
              <a:lnSpc>
                <a:spcPts val="1450"/>
              </a:lnSpc>
              <a:buNone/>
            </a:pPr>
            <a:r>
              <a:rPr lang="en-US" sz="1150" b="1" dirty="0">
                <a:solidFill>
                  <a:srgbClr val="000000"/>
                </a:solidFill>
                <a:latin typeface="Hubot Sans Bold" pitchFamily="34" charset="0"/>
                <a:ea typeface="Hubot Sans Bold" pitchFamily="34" charset="-122"/>
                <a:cs typeface="Hubot Sans Bold" pitchFamily="34" charset="-120"/>
              </a:rPr>
              <a:t>Outerwear</a:t>
            </a:r>
            <a:endParaRPr lang="en-US" sz="1150" dirty="0"/>
          </a:p>
        </p:txBody>
      </p:sp>
      <p:sp>
        <p:nvSpPr>
          <p:cNvPr id="23" name="Text 20"/>
          <p:cNvSpPr/>
          <p:nvPr/>
        </p:nvSpPr>
        <p:spPr>
          <a:xfrm>
            <a:off x="7451288" y="7346156"/>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Jacket (163 orders)</a:t>
            </a:r>
            <a:endParaRPr lang="en-US" sz="950" dirty="0"/>
          </a:p>
        </p:txBody>
      </p:sp>
      <p:sp>
        <p:nvSpPr>
          <p:cNvPr id="24" name="Text 21"/>
          <p:cNvSpPr/>
          <p:nvPr/>
        </p:nvSpPr>
        <p:spPr>
          <a:xfrm>
            <a:off x="7451288" y="7581900"/>
            <a:ext cx="6589752" cy="193477"/>
          </a:xfrm>
          <a:prstGeom prst="rect">
            <a:avLst/>
          </a:prstGeom>
          <a:noFill/>
          <a:ln/>
        </p:spPr>
        <p:txBody>
          <a:bodyPr wrap="none" lIns="0" tIns="0" rIns="0" bIns="0" rtlCol="0" anchor="t"/>
          <a:lstStyle/>
          <a:p>
            <a:pPr algn="l" marL="342900" indent="-342900">
              <a:lnSpc>
                <a:spcPts val="1500"/>
              </a:lnSpc>
              <a:buSzPct val="100000"/>
              <a:buChar char="•"/>
            </a:pPr>
            <a:r>
              <a:rPr lang="en-US" sz="950" dirty="0">
                <a:solidFill>
                  <a:srgbClr val="000000"/>
                </a:solidFill>
                <a:latin typeface="Roboto Condensed" pitchFamily="34" charset="0"/>
                <a:ea typeface="Roboto Condensed" pitchFamily="34" charset="-122"/>
                <a:cs typeface="Roboto Condensed" pitchFamily="34" charset="-120"/>
              </a:rPr>
              <a:t>Coat (161 orders)</a:t>
            </a:r>
            <a:endParaRPr lang="en-US" sz="9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28399" y="363260"/>
            <a:ext cx="7289959" cy="412790"/>
          </a:xfrm>
          <a:prstGeom prst="rect">
            <a:avLst/>
          </a:prstGeom>
          <a:noFill/>
          <a:ln/>
        </p:spPr>
        <p:txBody>
          <a:bodyPr wrap="none" lIns="0" tIns="0" rIns="0" bIns="0" rtlCol="0" anchor="t"/>
          <a:lstStyle/>
          <a:p>
            <a:pPr algn="l" indent="0" marL="0">
              <a:lnSpc>
                <a:spcPts val="3250"/>
              </a:lnSpc>
              <a:buNone/>
            </a:pPr>
            <a:r>
              <a:rPr lang="en-US" sz="2600" b="1" dirty="0">
                <a:solidFill>
                  <a:srgbClr val="0C0D0F"/>
                </a:solidFill>
                <a:latin typeface="Hubot Sans Bold" pitchFamily="34" charset="0"/>
                <a:ea typeface="Hubot Sans Bold" pitchFamily="34" charset="-122"/>
                <a:cs typeface="Hubot Sans Bold" pitchFamily="34" charset="-120"/>
              </a:rPr>
              <a:t>Revenue Contribution by Age Group</a:t>
            </a:r>
            <a:endParaRPr lang="en-US" sz="2600" dirty="0"/>
          </a:p>
        </p:txBody>
      </p:sp>
      <p:sp>
        <p:nvSpPr>
          <p:cNvPr id="3" name="Text 1"/>
          <p:cNvSpPr/>
          <p:nvPr/>
        </p:nvSpPr>
        <p:spPr>
          <a:xfrm>
            <a:off x="528399" y="1040249"/>
            <a:ext cx="13573601" cy="211455"/>
          </a:xfrm>
          <a:prstGeom prst="rect">
            <a:avLst/>
          </a:prstGeom>
          <a:noFill/>
          <a:ln/>
        </p:spPr>
        <p:txBody>
          <a:bodyPr wrap="none" lIns="0" tIns="0" rIns="0" bIns="0" rtlCol="0" anchor="t"/>
          <a:lstStyle/>
          <a:p>
            <a:pPr algn="l" indent="0" marL="0">
              <a:lnSpc>
                <a:spcPts val="1650"/>
              </a:lnSpc>
              <a:buNone/>
            </a:pPr>
            <a:r>
              <a:rPr lang="en-US" sz="1000" dirty="0">
                <a:solidFill>
                  <a:srgbClr val="55575A"/>
                </a:solidFill>
                <a:latin typeface="Roboto Condensed" pitchFamily="34" charset="0"/>
                <a:ea typeface="Roboto Condensed" pitchFamily="34" charset="-122"/>
                <a:cs typeface="Roboto Condensed" pitchFamily="34" charset="-120"/>
              </a:rPr>
              <a:t>Understanding which age groups contribute the most revenue allows for precise demographic targeting in marketing campaigns.</a:t>
            </a:r>
            <a:endParaRPr lang="en-US" sz="1000" dirty="0"/>
          </a:p>
        </p:txBody>
      </p:sp>
      <p:pic>
        <p:nvPicPr>
          <p:cNvPr id="4" name="Image 0" descr="preencoded.png">    </p:cNvPr>
          <p:cNvPicPr>
            <a:picLocks noChangeAspect="1"/>
          </p:cNvPicPr>
          <p:nvPr/>
        </p:nvPicPr>
        <p:blipFill>
          <a:blip r:embed="rId1"/>
          <a:stretch>
            <a:fillRect/>
          </a:stretch>
        </p:blipFill>
        <p:spPr>
          <a:xfrm>
            <a:off x="528399" y="1400294"/>
            <a:ext cx="13573601" cy="7601188"/>
          </a:xfrm>
          <a:prstGeom prst="rect">
            <a:avLst/>
          </a:prstGeom>
        </p:spPr>
      </p:pic>
      <p:sp>
        <p:nvSpPr>
          <p:cNvPr id="5" name="Text 2"/>
          <p:cNvSpPr/>
          <p:nvPr/>
        </p:nvSpPr>
        <p:spPr>
          <a:xfrm>
            <a:off x="528399" y="9150072"/>
            <a:ext cx="13573601" cy="211455"/>
          </a:xfrm>
          <a:prstGeom prst="rect">
            <a:avLst/>
          </a:prstGeom>
          <a:noFill/>
          <a:ln/>
        </p:spPr>
        <p:txBody>
          <a:bodyPr wrap="none" lIns="0" tIns="0" rIns="0" bIns="0" rtlCol="0" anchor="t"/>
          <a:lstStyle/>
          <a:p>
            <a:pPr algn="l" indent="0" marL="0">
              <a:lnSpc>
                <a:spcPts val="1650"/>
              </a:lnSpc>
              <a:buNone/>
            </a:pPr>
            <a:r>
              <a:rPr lang="en-US" sz="1000" dirty="0">
                <a:solidFill>
                  <a:srgbClr val="55575A"/>
                </a:solidFill>
                <a:latin typeface="Roboto Condensed" pitchFamily="34" charset="0"/>
                <a:ea typeface="Roboto Condensed" pitchFamily="34" charset="-122"/>
                <a:cs typeface="Roboto Condensed" pitchFamily="34" charset="-120"/>
              </a:rPr>
              <a:t>The Young Adult segment generates the highest total revenue, followed closely by Middle-aged customers. All four groups show relatively balanced contribution, but the Young Adult group is the most valuable.</a:t>
            </a:r>
            <a:endParaRPr lang="en-US"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02933" y="414457"/>
            <a:ext cx="8902541" cy="471011"/>
          </a:xfrm>
          <a:prstGeom prst="rect">
            <a:avLst/>
          </a:prstGeom>
          <a:noFill/>
          <a:ln/>
        </p:spPr>
        <p:txBody>
          <a:bodyPr wrap="none" lIns="0" tIns="0" rIns="0" bIns="0" rtlCol="0" anchor="t"/>
          <a:lstStyle/>
          <a:p>
            <a:pPr algn="l" indent="0" marL="0">
              <a:lnSpc>
                <a:spcPts val="3700"/>
              </a:lnSpc>
              <a:buNone/>
            </a:pPr>
            <a:r>
              <a:rPr lang="en-US" sz="2950" b="1" dirty="0">
                <a:solidFill>
                  <a:srgbClr val="0C0D0F"/>
                </a:solidFill>
                <a:latin typeface="Hubot Sans Bold" pitchFamily="34" charset="0"/>
                <a:ea typeface="Hubot Sans Bold" pitchFamily="34" charset="-122"/>
                <a:cs typeface="Hubot Sans Bold" pitchFamily="34" charset="-120"/>
              </a:rPr>
              <a:t>Strategic Business Recommendations</a:t>
            </a:r>
            <a:endParaRPr lang="en-US" sz="2950" dirty="0"/>
          </a:p>
        </p:txBody>
      </p:sp>
      <p:sp>
        <p:nvSpPr>
          <p:cNvPr id="3" name="Text 1"/>
          <p:cNvSpPr/>
          <p:nvPr/>
        </p:nvSpPr>
        <p:spPr>
          <a:xfrm>
            <a:off x="602933" y="1186934"/>
            <a:ext cx="13424535"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Based on the data analysis, we propose five key recommendations to optimize sales, loyalty, and profitability.</a:t>
            </a:r>
            <a:endParaRPr lang="en-US" sz="1150" dirty="0"/>
          </a:p>
        </p:txBody>
      </p:sp>
      <p:pic>
        <p:nvPicPr>
          <p:cNvPr id="4" name="Image 0" descr="preencoded.png">    </p:cNvPr>
          <p:cNvPicPr>
            <a:picLocks noChangeAspect="1"/>
          </p:cNvPicPr>
          <p:nvPr/>
        </p:nvPicPr>
        <p:blipFill>
          <a:blip r:embed="rId1"/>
          <a:stretch>
            <a:fillRect/>
          </a:stretch>
        </p:blipFill>
        <p:spPr>
          <a:xfrm>
            <a:off x="610552" y="1697117"/>
            <a:ext cx="4389477" cy="1808798"/>
          </a:xfrm>
          <a:prstGeom prst="rect">
            <a:avLst/>
          </a:prstGeom>
        </p:spPr>
      </p:pic>
      <p:pic>
        <p:nvPicPr>
          <p:cNvPr id="5" name="Image 1" descr="preencoded.png">    </p:cNvPr>
          <p:cNvPicPr>
            <a:picLocks noChangeAspect="1"/>
          </p:cNvPicPr>
          <p:nvPr/>
        </p:nvPicPr>
        <p:blipFill>
          <a:blip r:embed="rId2"/>
          <a:stretch>
            <a:fillRect/>
          </a:stretch>
        </p:blipFill>
        <p:spPr>
          <a:xfrm>
            <a:off x="5120521" y="1697117"/>
            <a:ext cx="4389477" cy="1808798"/>
          </a:xfrm>
          <a:prstGeom prst="rect">
            <a:avLst/>
          </a:prstGeom>
        </p:spPr>
      </p:pic>
      <p:pic>
        <p:nvPicPr>
          <p:cNvPr id="6" name="Image 2" descr="preencoded.png">    </p:cNvPr>
          <p:cNvPicPr>
            <a:picLocks noChangeAspect="1"/>
          </p:cNvPicPr>
          <p:nvPr/>
        </p:nvPicPr>
        <p:blipFill>
          <a:blip r:embed="rId3"/>
          <a:stretch>
            <a:fillRect/>
          </a:stretch>
        </p:blipFill>
        <p:spPr>
          <a:xfrm>
            <a:off x="9630489" y="1697117"/>
            <a:ext cx="4389477" cy="1808798"/>
          </a:xfrm>
          <a:prstGeom prst="rect">
            <a:avLst/>
          </a:prstGeom>
        </p:spPr>
      </p:pic>
      <p:pic>
        <p:nvPicPr>
          <p:cNvPr id="7" name="Image 3"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9368" y="3779639"/>
            <a:ext cx="226100" cy="226100"/>
          </a:xfrm>
          <a:prstGeom prst="rect">
            <a:avLst/>
          </a:prstGeom>
        </p:spPr>
      </p:pic>
      <p:sp>
        <p:nvSpPr>
          <p:cNvPr id="8" name="Text 2"/>
          <p:cNvSpPr/>
          <p:nvPr/>
        </p:nvSpPr>
        <p:spPr>
          <a:xfrm>
            <a:off x="1092756" y="3774996"/>
            <a:ext cx="2489002" cy="235506"/>
          </a:xfrm>
          <a:prstGeom prst="rect">
            <a:avLst/>
          </a:prstGeom>
          <a:noFill/>
          <a:ln/>
        </p:spPr>
        <p:txBody>
          <a:bodyPr wrap="none" lIns="0" tIns="0" rIns="0" bIns="0" rtlCol="0" anchor="t"/>
          <a:lstStyle/>
          <a:p>
            <a:pPr algn="l" indent="0" marL="0">
              <a:lnSpc>
                <a:spcPts val="1850"/>
              </a:lnSpc>
              <a:buNone/>
            </a:pPr>
            <a:r>
              <a:rPr lang="en-US" sz="1450" b="1" dirty="0">
                <a:solidFill>
                  <a:srgbClr val="55575A"/>
                </a:solidFill>
                <a:latin typeface="Hubot Sans Bold" pitchFamily="34" charset="0"/>
                <a:ea typeface="Hubot Sans Bold" pitchFamily="34" charset="-122"/>
                <a:cs typeface="Hubot Sans Bold" pitchFamily="34" charset="-120"/>
              </a:rPr>
              <a:t>Boost Subscriptions</a:t>
            </a:r>
            <a:endParaRPr lang="en-US" sz="1450" dirty="0"/>
          </a:p>
        </p:txBody>
      </p:sp>
      <p:sp>
        <p:nvSpPr>
          <p:cNvPr id="9" name="Text 3"/>
          <p:cNvSpPr/>
          <p:nvPr/>
        </p:nvSpPr>
        <p:spPr>
          <a:xfrm>
            <a:off x="1092756" y="4100870"/>
            <a:ext cx="12934712"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Promote exclusive benefits and premium content to increase the number of subscribers, especially among repeat buyers.</a:t>
            </a:r>
            <a:endParaRPr lang="en-US" sz="1150" dirty="0"/>
          </a:p>
        </p:txBody>
      </p:sp>
      <p:pic>
        <p:nvPicPr>
          <p:cNvPr id="10" name="Image 4"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9368" y="4648081"/>
            <a:ext cx="226100" cy="226100"/>
          </a:xfrm>
          <a:prstGeom prst="rect">
            <a:avLst/>
          </a:prstGeom>
        </p:spPr>
      </p:pic>
      <p:sp>
        <p:nvSpPr>
          <p:cNvPr id="11" name="Text 4"/>
          <p:cNvSpPr/>
          <p:nvPr/>
        </p:nvSpPr>
        <p:spPr>
          <a:xfrm>
            <a:off x="1092756" y="4643438"/>
            <a:ext cx="3269337" cy="235506"/>
          </a:xfrm>
          <a:prstGeom prst="rect">
            <a:avLst/>
          </a:prstGeom>
          <a:noFill/>
          <a:ln/>
        </p:spPr>
        <p:txBody>
          <a:bodyPr wrap="none" lIns="0" tIns="0" rIns="0" bIns="0" rtlCol="0" anchor="t"/>
          <a:lstStyle/>
          <a:p>
            <a:pPr algn="l" indent="0" marL="0">
              <a:lnSpc>
                <a:spcPts val="1850"/>
              </a:lnSpc>
              <a:buNone/>
            </a:pPr>
            <a:r>
              <a:rPr lang="en-US" sz="1450" b="1" dirty="0">
                <a:solidFill>
                  <a:srgbClr val="55575A"/>
                </a:solidFill>
                <a:latin typeface="Hubot Sans Bold" pitchFamily="34" charset="0"/>
                <a:ea typeface="Hubot Sans Bold" pitchFamily="34" charset="-122"/>
                <a:cs typeface="Hubot Sans Bold" pitchFamily="34" charset="-120"/>
              </a:rPr>
              <a:t>Customer Loyalty Programs</a:t>
            </a:r>
            <a:endParaRPr lang="en-US" sz="1450" dirty="0"/>
          </a:p>
        </p:txBody>
      </p:sp>
      <p:sp>
        <p:nvSpPr>
          <p:cNvPr id="12" name="Text 5"/>
          <p:cNvSpPr/>
          <p:nvPr/>
        </p:nvSpPr>
        <p:spPr>
          <a:xfrm>
            <a:off x="1092756" y="4969312"/>
            <a:ext cx="12934712"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Implement structured rewards to incentivize repeat purchases and move customers into the highly valuable "Loyal" segment.</a:t>
            </a:r>
            <a:endParaRPr lang="en-US" sz="1150" dirty="0"/>
          </a:p>
        </p:txBody>
      </p:sp>
      <p:pic>
        <p:nvPicPr>
          <p:cNvPr id="13"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59368" y="5516523"/>
            <a:ext cx="226100" cy="226100"/>
          </a:xfrm>
          <a:prstGeom prst="rect">
            <a:avLst/>
          </a:prstGeom>
        </p:spPr>
      </p:pic>
      <p:sp>
        <p:nvSpPr>
          <p:cNvPr id="14" name="Text 6"/>
          <p:cNvSpPr/>
          <p:nvPr/>
        </p:nvSpPr>
        <p:spPr>
          <a:xfrm>
            <a:off x="1092756" y="5511879"/>
            <a:ext cx="2832021" cy="235506"/>
          </a:xfrm>
          <a:prstGeom prst="rect">
            <a:avLst/>
          </a:prstGeom>
          <a:noFill/>
          <a:ln/>
        </p:spPr>
        <p:txBody>
          <a:bodyPr wrap="none" lIns="0" tIns="0" rIns="0" bIns="0" rtlCol="0" anchor="t"/>
          <a:lstStyle/>
          <a:p>
            <a:pPr algn="l" indent="0" marL="0">
              <a:lnSpc>
                <a:spcPts val="1850"/>
              </a:lnSpc>
              <a:buNone/>
            </a:pPr>
            <a:r>
              <a:rPr lang="en-US" sz="1450" b="1" dirty="0">
                <a:solidFill>
                  <a:srgbClr val="55575A"/>
                </a:solidFill>
                <a:latin typeface="Hubot Sans Bold" pitchFamily="34" charset="0"/>
                <a:ea typeface="Hubot Sans Bold" pitchFamily="34" charset="-122"/>
                <a:cs typeface="Hubot Sans Bold" pitchFamily="34" charset="-120"/>
              </a:rPr>
              <a:t>Review Discount Policy</a:t>
            </a:r>
            <a:endParaRPr lang="en-US" sz="1450" dirty="0"/>
          </a:p>
        </p:txBody>
      </p:sp>
      <p:sp>
        <p:nvSpPr>
          <p:cNvPr id="15" name="Text 7"/>
          <p:cNvSpPr/>
          <p:nvPr/>
        </p:nvSpPr>
        <p:spPr>
          <a:xfrm>
            <a:off x="1092756" y="5837753"/>
            <a:ext cx="12934712"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Carefully balance sales boosts with margin control, particularly for discount-dependent products like Hats and Sneakers.</a:t>
            </a:r>
            <a:endParaRPr lang="en-US" sz="1150" dirty="0"/>
          </a:p>
        </p:txBody>
      </p:sp>
      <p:pic>
        <p:nvPicPr>
          <p:cNvPr id="16" name="Image 6" descr="preencoded.png">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59368" y="6384965"/>
            <a:ext cx="226100" cy="226100"/>
          </a:xfrm>
          <a:prstGeom prst="rect">
            <a:avLst/>
          </a:prstGeom>
        </p:spPr>
      </p:pic>
      <p:sp>
        <p:nvSpPr>
          <p:cNvPr id="17" name="Text 8"/>
          <p:cNvSpPr/>
          <p:nvPr/>
        </p:nvSpPr>
        <p:spPr>
          <a:xfrm>
            <a:off x="1092756" y="6380321"/>
            <a:ext cx="2513171" cy="235506"/>
          </a:xfrm>
          <a:prstGeom prst="rect">
            <a:avLst/>
          </a:prstGeom>
          <a:noFill/>
          <a:ln/>
        </p:spPr>
        <p:txBody>
          <a:bodyPr wrap="none" lIns="0" tIns="0" rIns="0" bIns="0" rtlCol="0" anchor="t"/>
          <a:lstStyle/>
          <a:p>
            <a:pPr algn="l" indent="0" marL="0">
              <a:lnSpc>
                <a:spcPts val="1850"/>
              </a:lnSpc>
              <a:buNone/>
            </a:pPr>
            <a:r>
              <a:rPr lang="en-US" sz="1450" b="1" dirty="0">
                <a:solidFill>
                  <a:srgbClr val="55575A"/>
                </a:solidFill>
                <a:latin typeface="Hubot Sans Bold" pitchFamily="34" charset="0"/>
                <a:ea typeface="Hubot Sans Bold" pitchFamily="34" charset="-122"/>
                <a:cs typeface="Hubot Sans Bold" pitchFamily="34" charset="-120"/>
              </a:rPr>
              <a:t>Product Positioning</a:t>
            </a:r>
            <a:endParaRPr lang="en-US" sz="1450" dirty="0"/>
          </a:p>
        </p:txBody>
      </p:sp>
      <p:sp>
        <p:nvSpPr>
          <p:cNvPr id="18" name="Text 9"/>
          <p:cNvSpPr/>
          <p:nvPr/>
        </p:nvSpPr>
        <p:spPr>
          <a:xfrm>
            <a:off x="1092756" y="6706195"/>
            <a:ext cx="12934712"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Highlight top-rated products (e.g., Gloves, Sandals) and best-sellers in marketing campaigns to leverage social proof.</a:t>
            </a:r>
            <a:endParaRPr lang="en-US" sz="1150" dirty="0"/>
          </a:p>
        </p:txBody>
      </p:sp>
      <p:pic>
        <p:nvPicPr>
          <p:cNvPr id="19" name="Image 7" descr="preencoded.png">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59368" y="7253407"/>
            <a:ext cx="226100" cy="226100"/>
          </a:xfrm>
          <a:prstGeom prst="rect">
            <a:avLst/>
          </a:prstGeom>
        </p:spPr>
      </p:pic>
      <p:sp>
        <p:nvSpPr>
          <p:cNvPr id="20" name="Text 10"/>
          <p:cNvSpPr/>
          <p:nvPr/>
        </p:nvSpPr>
        <p:spPr>
          <a:xfrm>
            <a:off x="1092756" y="7248763"/>
            <a:ext cx="2397443" cy="235506"/>
          </a:xfrm>
          <a:prstGeom prst="rect">
            <a:avLst/>
          </a:prstGeom>
          <a:noFill/>
          <a:ln/>
        </p:spPr>
        <p:txBody>
          <a:bodyPr wrap="none" lIns="0" tIns="0" rIns="0" bIns="0" rtlCol="0" anchor="t"/>
          <a:lstStyle/>
          <a:p>
            <a:pPr algn="l" indent="0" marL="0">
              <a:lnSpc>
                <a:spcPts val="1850"/>
              </a:lnSpc>
              <a:buNone/>
            </a:pPr>
            <a:r>
              <a:rPr lang="en-US" sz="1450" b="1" dirty="0">
                <a:solidFill>
                  <a:srgbClr val="55575A"/>
                </a:solidFill>
                <a:latin typeface="Hubot Sans Bold" pitchFamily="34" charset="0"/>
                <a:ea typeface="Hubot Sans Bold" pitchFamily="34" charset="-122"/>
                <a:cs typeface="Hubot Sans Bold" pitchFamily="34" charset="-120"/>
              </a:rPr>
              <a:t>Targeted Marketing</a:t>
            </a:r>
            <a:endParaRPr lang="en-US" sz="1450" dirty="0"/>
          </a:p>
        </p:txBody>
      </p:sp>
      <p:sp>
        <p:nvSpPr>
          <p:cNvPr id="21" name="Text 11"/>
          <p:cNvSpPr/>
          <p:nvPr/>
        </p:nvSpPr>
        <p:spPr>
          <a:xfrm>
            <a:off x="1092756" y="7574637"/>
            <a:ext cx="12934712" cy="241102"/>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Roboto Condensed" pitchFamily="34" charset="0"/>
                <a:ea typeface="Roboto Condensed" pitchFamily="34" charset="-122"/>
                <a:cs typeface="Roboto Condensed" pitchFamily="34" charset="-120"/>
              </a:rPr>
              <a:t>Focus efforts on high-revenue age groups (Young Adults) and users who prefer Express shipping, as they demonstrate higher spending potential.</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2025-10-30T17:38:14Z</dcterms:created>
  <dcterms:modified xsi:type="dcterms:W3CDTF">2025-10-30T17:38:14Z</dcterms:modified>
</cp:coreProperties>
</file>